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258" r:id="rId3"/>
    <p:sldId id="415" r:id="rId4"/>
    <p:sldId id="257" r:id="rId5"/>
    <p:sldId id="279" r:id="rId6"/>
    <p:sldId id="402" r:id="rId7"/>
    <p:sldId id="427" r:id="rId8"/>
    <p:sldId id="275" r:id="rId9"/>
    <p:sldId id="259" r:id="rId10"/>
    <p:sldId id="406" r:id="rId11"/>
    <p:sldId id="260" r:id="rId12"/>
    <p:sldId id="325" r:id="rId13"/>
    <p:sldId id="324" r:id="rId14"/>
    <p:sldId id="283" r:id="rId15"/>
    <p:sldId id="284" r:id="rId16"/>
    <p:sldId id="282" r:id="rId17"/>
    <p:sldId id="290" r:id="rId18"/>
    <p:sldId id="289" r:id="rId19"/>
    <p:sldId id="287" r:id="rId20"/>
    <p:sldId id="404" r:id="rId21"/>
    <p:sldId id="285" r:id="rId22"/>
    <p:sldId id="286" r:id="rId23"/>
    <p:sldId id="405" r:id="rId24"/>
    <p:sldId id="407" r:id="rId25"/>
    <p:sldId id="297" r:id="rId26"/>
    <p:sldId id="296" r:id="rId27"/>
    <p:sldId id="261" r:id="rId28"/>
    <p:sldId id="295" r:id="rId29"/>
    <p:sldId id="408" r:id="rId30"/>
    <p:sldId id="333" r:id="rId31"/>
    <p:sldId id="410" r:id="rId32"/>
    <p:sldId id="411" r:id="rId33"/>
    <p:sldId id="414" r:id="rId34"/>
    <p:sldId id="330" r:id="rId35"/>
    <p:sldId id="329" r:id="rId36"/>
    <p:sldId id="413" r:id="rId37"/>
    <p:sldId id="262" r:id="rId38"/>
    <p:sldId id="331" r:id="rId39"/>
    <p:sldId id="430" r:id="rId40"/>
    <p:sldId id="389" r:id="rId41"/>
    <p:sldId id="388" r:id="rId42"/>
    <p:sldId id="395" r:id="rId43"/>
    <p:sldId id="390" r:id="rId44"/>
    <p:sldId id="393" r:id="rId45"/>
    <p:sldId id="403" r:id="rId46"/>
    <p:sldId id="428" r:id="rId47"/>
    <p:sldId id="338" r:id="rId48"/>
    <p:sldId id="339" r:id="rId49"/>
    <p:sldId id="360" r:id="rId50"/>
    <p:sldId id="278" r:id="rId51"/>
    <p:sldId id="357" r:id="rId52"/>
    <p:sldId id="358" r:id="rId53"/>
    <p:sldId id="359" r:id="rId54"/>
    <p:sldId id="263" r:id="rId55"/>
    <p:sldId id="264" r:id="rId56"/>
    <p:sldId id="356" r:id="rId57"/>
    <p:sldId id="355" r:id="rId58"/>
    <p:sldId id="367" r:id="rId59"/>
    <p:sldId id="340" r:id="rId60"/>
    <p:sldId id="366" r:id="rId61"/>
    <p:sldId id="365" r:id="rId62"/>
    <p:sldId id="370" r:id="rId63"/>
    <p:sldId id="362" r:id="rId64"/>
    <p:sldId id="374" r:id="rId65"/>
    <p:sldId id="368" r:id="rId66"/>
    <p:sldId id="369" r:id="rId67"/>
    <p:sldId id="265" r:id="rId68"/>
    <p:sldId id="308" r:id="rId69"/>
    <p:sldId id="309" r:id="rId70"/>
    <p:sldId id="352" r:id="rId71"/>
    <p:sldId id="351" r:id="rId72"/>
    <p:sldId id="306" r:id="rId73"/>
    <p:sldId id="354" r:id="rId74"/>
    <p:sldId id="266" r:id="rId75"/>
    <p:sldId id="317" r:id="rId76"/>
    <p:sldId id="313" r:id="rId77"/>
    <p:sldId id="432" r:id="rId78"/>
    <p:sldId id="398" r:id="rId79"/>
    <p:sldId id="399" r:id="rId80"/>
    <p:sldId id="400" r:id="rId81"/>
    <p:sldId id="431" r:id="rId82"/>
    <p:sldId id="382" r:id="rId83"/>
    <p:sldId id="381" r:id="rId84"/>
    <p:sldId id="268" r:id="rId85"/>
    <p:sldId id="269" r:id="rId86"/>
    <p:sldId id="270" r:id="rId87"/>
    <p:sldId id="271" r:id="rId88"/>
    <p:sldId id="273" r:id="rId89"/>
    <p:sldId id="272" r:id="rId90"/>
    <p:sldId id="419" r:id="rId91"/>
    <p:sldId id="429" r:id="rId92"/>
    <p:sldId id="277" r:id="rId93"/>
    <p:sldId id="267" r:id="rId94"/>
    <p:sldId id="274" r:id="rId95"/>
    <p:sldId id="280" r:id="rId96"/>
    <p:sldId id="281" r:id="rId97"/>
    <p:sldId id="420" r:id="rId9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A54F4-0C2C-4354-B887-789998FAD41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CB5A9F-87BF-49E5-8BCE-E937F3AE88D8}">
      <dgm:prSet/>
      <dgm:spPr/>
      <dgm:t>
        <a:bodyPr/>
        <a:lstStyle/>
        <a:p>
          <a:pPr algn="ctr" rtl="0"/>
          <a:endParaRPr lang="es-ES" dirty="0" smtClean="0"/>
        </a:p>
      </dgm:t>
    </dgm:pt>
    <dgm:pt modelId="{2E00BE9E-AE7C-4F36-BD45-530849B60600}" type="parTrans" cxnId="{E29425BA-50B0-4BEA-8AE4-2AE50A2F4CDF}">
      <dgm:prSet/>
      <dgm:spPr/>
      <dgm:t>
        <a:bodyPr/>
        <a:lstStyle/>
        <a:p>
          <a:endParaRPr lang="es-ES"/>
        </a:p>
      </dgm:t>
    </dgm:pt>
    <dgm:pt modelId="{ABA8D978-E1B5-44AC-AAD4-46233E338138}" type="sibTrans" cxnId="{E29425BA-50B0-4BEA-8AE4-2AE50A2F4CDF}">
      <dgm:prSet/>
      <dgm:spPr/>
      <dgm:t>
        <a:bodyPr/>
        <a:lstStyle/>
        <a:p>
          <a:endParaRPr lang="es-ES"/>
        </a:p>
      </dgm:t>
    </dgm:pt>
    <dgm:pt modelId="{E1803C2D-8E4C-4860-8D2F-53B3425E33B4}" type="pres">
      <dgm:prSet presAssocID="{30AA54F4-0C2C-4354-B887-789998FAD4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CF81EA-15E2-4621-AEE7-E2C69D3F43FD}" type="pres">
      <dgm:prSet presAssocID="{EFCB5A9F-87BF-49E5-8BCE-E937F3AE88D8}" presName="parentText" presStyleLbl="node1" presStyleIdx="0" presStyleCnt="1" custLinFactNeighborY="-20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9425BA-50B0-4BEA-8AE4-2AE50A2F4CDF}" srcId="{30AA54F4-0C2C-4354-B887-789998FAD416}" destId="{EFCB5A9F-87BF-49E5-8BCE-E937F3AE88D8}" srcOrd="0" destOrd="0" parTransId="{2E00BE9E-AE7C-4F36-BD45-530849B60600}" sibTransId="{ABA8D978-E1B5-44AC-AAD4-46233E338138}"/>
    <dgm:cxn modelId="{2A526ED2-5AB6-4331-A287-0C79A37E12C5}" type="presOf" srcId="{30AA54F4-0C2C-4354-B887-789998FAD416}" destId="{E1803C2D-8E4C-4860-8D2F-53B3425E33B4}" srcOrd="0" destOrd="0" presId="urn:microsoft.com/office/officeart/2005/8/layout/vList2"/>
    <dgm:cxn modelId="{A7572FD8-60D3-4A63-B9AF-588A0E36FB08}" type="presOf" srcId="{EFCB5A9F-87BF-49E5-8BCE-E937F3AE88D8}" destId="{DFCF81EA-15E2-4621-AEE7-E2C69D3F43FD}" srcOrd="0" destOrd="0" presId="urn:microsoft.com/office/officeart/2005/8/layout/vList2"/>
    <dgm:cxn modelId="{4282A72F-EE55-4A36-8053-8B68CF23E200}" type="presParOf" srcId="{E1803C2D-8E4C-4860-8D2F-53B3425E33B4}" destId="{DFCF81EA-15E2-4621-AEE7-E2C69D3F43FD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A54F4-0C2C-4354-B887-789998FAD41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803C2D-8E4C-4860-8D2F-53B3425E33B4}" type="pres">
      <dgm:prSet presAssocID="{30AA54F4-0C2C-4354-B887-789998FAD4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94BE9AC-16B1-4577-B9D0-8B183E96417C}" type="presOf" srcId="{30AA54F4-0C2C-4354-B887-789998FAD416}" destId="{E1803C2D-8E4C-4860-8D2F-53B3425E33B4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B17BB-86EC-42FB-8F74-759D8D07585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DFFF70-D123-46D8-AE47-3013231E2520}" type="pres">
      <dgm:prSet presAssocID="{F9CB17BB-86EC-42FB-8F74-759D8D0758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A2C9422-DC6D-4758-B17D-5B928590916E}" type="presOf" srcId="{F9CB17BB-86EC-42FB-8F74-759D8D07585D}" destId="{15DFFF70-D123-46D8-AE47-3013231E2520}" srcOrd="0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AA54F4-0C2C-4354-B887-789998FAD41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CB5A9F-87BF-49E5-8BCE-E937F3AE88D8}">
      <dgm:prSet/>
      <dgm:spPr/>
      <dgm:t>
        <a:bodyPr/>
        <a:lstStyle/>
        <a:p>
          <a:pPr algn="ctr" rtl="0"/>
          <a:endParaRPr lang="es-ES" dirty="0"/>
        </a:p>
      </dgm:t>
    </dgm:pt>
    <dgm:pt modelId="{2E00BE9E-AE7C-4F36-BD45-530849B60600}" type="parTrans" cxnId="{E29425BA-50B0-4BEA-8AE4-2AE50A2F4CDF}">
      <dgm:prSet/>
      <dgm:spPr/>
      <dgm:t>
        <a:bodyPr/>
        <a:lstStyle/>
        <a:p>
          <a:endParaRPr lang="es-ES"/>
        </a:p>
      </dgm:t>
    </dgm:pt>
    <dgm:pt modelId="{ABA8D978-E1B5-44AC-AAD4-46233E338138}" type="sibTrans" cxnId="{E29425BA-50B0-4BEA-8AE4-2AE50A2F4CDF}">
      <dgm:prSet/>
      <dgm:spPr/>
      <dgm:t>
        <a:bodyPr/>
        <a:lstStyle/>
        <a:p>
          <a:endParaRPr lang="es-ES"/>
        </a:p>
      </dgm:t>
    </dgm:pt>
    <dgm:pt modelId="{E1803C2D-8E4C-4860-8D2F-53B3425E33B4}" type="pres">
      <dgm:prSet presAssocID="{30AA54F4-0C2C-4354-B887-789998FAD4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CF81EA-15E2-4621-AEE7-E2C69D3F43FD}" type="pres">
      <dgm:prSet presAssocID="{EFCB5A9F-87BF-49E5-8BCE-E937F3AE88D8}" presName="parentText" presStyleLbl="node1" presStyleIdx="0" presStyleCnt="1" custLinFactNeighborY="81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43CDE1-EDD4-4580-90F9-8570D3621911}" type="presOf" srcId="{30AA54F4-0C2C-4354-B887-789998FAD416}" destId="{E1803C2D-8E4C-4860-8D2F-53B3425E33B4}" srcOrd="0" destOrd="0" presId="urn:microsoft.com/office/officeart/2005/8/layout/vList2"/>
    <dgm:cxn modelId="{E29425BA-50B0-4BEA-8AE4-2AE50A2F4CDF}" srcId="{30AA54F4-0C2C-4354-B887-789998FAD416}" destId="{EFCB5A9F-87BF-49E5-8BCE-E937F3AE88D8}" srcOrd="0" destOrd="0" parTransId="{2E00BE9E-AE7C-4F36-BD45-530849B60600}" sibTransId="{ABA8D978-E1B5-44AC-AAD4-46233E338138}"/>
    <dgm:cxn modelId="{E43D6917-95BE-41E4-A637-7B86F5EFBF30}" type="presOf" srcId="{EFCB5A9F-87BF-49E5-8BCE-E937F3AE88D8}" destId="{DFCF81EA-15E2-4621-AEE7-E2C69D3F43FD}" srcOrd="0" destOrd="0" presId="urn:microsoft.com/office/officeart/2005/8/layout/vList2"/>
    <dgm:cxn modelId="{2E239DFA-AE3D-4D87-844D-AE195FFC43D5}" type="presParOf" srcId="{E1803C2D-8E4C-4860-8D2F-53B3425E33B4}" destId="{DFCF81EA-15E2-4621-AEE7-E2C69D3F43FD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BAECD2-BFE8-4F65-B01C-18322393BF8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2F9AE8-C3F3-49A5-8AC9-285FBE432904}">
      <dgm:prSet/>
      <dgm:spPr/>
      <dgm:t>
        <a:bodyPr/>
        <a:lstStyle/>
        <a:p>
          <a:pPr rtl="0"/>
          <a:endParaRPr lang="es-ES" dirty="0"/>
        </a:p>
      </dgm:t>
    </dgm:pt>
    <dgm:pt modelId="{B8D51B20-24D0-4FC5-AC98-18DFD08BA650}" type="parTrans" cxnId="{53141853-4497-4A0C-9424-F30DBF20AA0F}">
      <dgm:prSet/>
      <dgm:spPr/>
      <dgm:t>
        <a:bodyPr/>
        <a:lstStyle/>
        <a:p>
          <a:endParaRPr lang="es-ES"/>
        </a:p>
      </dgm:t>
    </dgm:pt>
    <dgm:pt modelId="{D0DB488C-A561-48A8-BAF3-0CFA5A744E3C}" type="sibTrans" cxnId="{53141853-4497-4A0C-9424-F30DBF20AA0F}">
      <dgm:prSet/>
      <dgm:spPr/>
      <dgm:t>
        <a:bodyPr/>
        <a:lstStyle/>
        <a:p>
          <a:endParaRPr lang="es-ES"/>
        </a:p>
      </dgm:t>
    </dgm:pt>
    <dgm:pt modelId="{3C64E398-CB57-42B1-A62F-791176369FF6}" type="pres">
      <dgm:prSet presAssocID="{73BAECD2-BFE8-4F65-B01C-18322393BF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3B805E-E397-4ED3-B362-59B87449BD9E}" type="pres">
      <dgm:prSet presAssocID="{552F9AE8-C3F3-49A5-8AC9-285FBE432904}" presName="parentText" presStyleLbl="node1" presStyleIdx="0" presStyleCnt="1" custLinFactNeighborX="-4000" custLinFactNeighborY="4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141853-4497-4A0C-9424-F30DBF20AA0F}" srcId="{73BAECD2-BFE8-4F65-B01C-18322393BF86}" destId="{552F9AE8-C3F3-49A5-8AC9-285FBE432904}" srcOrd="0" destOrd="0" parTransId="{B8D51B20-24D0-4FC5-AC98-18DFD08BA650}" sibTransId="{D0DB488C-A561-48A8-BAF3-0CFA5A744E3C}"/>
    <dgm:cxn modelId="{9822937E-3FDB-44DB-BE9F-B6FAF8391555}" type="presOf" srcId="{73BAECD2-BFE8-4F65-B01C-18322393BF86}" destId="{3C64E398-CB57-42B1-A62F-791176369FF6}" srcOrd="0" destOrd="0" presId="urn:microsoft.com/office/officeart/2005/8/layout/vList2"/>
    <dgm:cxn modelId="{1D6D140D-4113-4D58-85BD-4ED4DB62B3DA}" type="presOf" srcId="{552F9AE8-C3F3-49A5-8AC9-285FBE432904}" destId="{7F3B805E-E397-4ED3-B362-59B87449BD9E}" srcOrd="0" destOrd="0" presId="urn:microsoft.com/office/officeart/2005/8/layout/vList2"/>
    <dgm:cxn modelId="{11626354-EFFE-4C15-9537-0DB6F5F48D96}" type="presParOf" srcId="{3C64E398-CB57-42B1-A62F-791176369FF6}" destId="{7F3B805E-E397-4ED3-B362-59B87449BD9E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D247-DAF2-405D-BA1C-7D22F411E6A2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E385F-1DBC-4D01-B8A2-A5AEDE0F9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E385F-1DBC-4D01-B8A2-A5AEDE0F9B8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E385F-1DBC-4D01-B8A2-A5AEDE0F9B83}" type="slidenum">
              <a:rPr lang="es-ES" smtClean="0"/>
              <a:pPr/>
              <a:t>93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E385F-1DBC-4D01-B8A2-A5AEDE0F9B83}" type="slidenum">
              <a:rPr lang="es-ES" smtClean="0"/>
              <a:pPr/>
              <a:t>94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E385F-1DBC-4D01-B8A2-A5AEDE0F9B83}" type="slidenum">
              <a:rPr lang="es-ES" smtClean="0"/>
              <a:pPr/>
              <a:t>95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E385F-1DBC-4D01-B8A2-A5AEDE0F9B83}" type="slidenum">
              <a:rPr lang="es-ES" smtClean="0"/>
              <a:pPr/>
              <a:t>96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496F-D9AE-4CE0-83EC-55B271A77679}" type="datetimeFigureOut">
              <a:rPr lang="es-ES" smtClean="0"/>
              <a:pPr/>
              <a:t>10/05/2013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2BBC-A25D-49A2-B6F3-33C4EB514C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hormpulido_mad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35323" cy="68580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2844" y="1500174"/>
            <a:ext cx="8715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500" b="1" dirty="0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MORTEROS</a:t>
            </a:r>
          </a:p>
          <a:p>
            <a:pPr algn="ctr"/>
            <a:r>
              <a:rPr lang="es-ES" sz="4500" b="1" dirty="0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Y </a:t>
            </a:r>
          </a:p>
          <a:p>
            <a:pPr algn="ctr"/>
            <a:r>
              <a:rPr lang="es-ES" sz="4500" b="1" dirty="0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HORMIGONES</a:t>
            </a:r>
          </a:p>
          <a:p>
            <a:pPr algn="ctr"/>
            <a:r>
              <a:rPr lang="es-AR" sz="4500" b="1" dirty="0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------</a:t>
            </a:r>
          </a:p>
          <a:p>
            <a:pPr algn="ctr"/>
            <a:r>
              <a:rPr lang="es-AR" sz="3600" b="1" dirty="0" smtClean="0">
                <a:ln w="1905"/>
                <a:solidFill>
                  <a:srgbClr val="2929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Componentes</a:t>
            </a:r>
            <a:endParaRPr lang="es-ES" sz="3600" b="1" dirty="0">
              <a:ln w="1905"/>
              <a:solidFill>
                <a:srgbClr val="29292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7" name="6 Imagen" descr="nuevo-3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868" y="3214686"/>
            <a:ext cx="1580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/>
              <a:t>CALES</a:t>
            </a:r>
            <a:endParaRPr lang="es-ES" sz="44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37578" y="3214686"/>
            <a:ext cx="113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CALES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4281238" y="2818094"/>
            <a:ext cx="357190" cy="128588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4709866" y="2867012"/>
            <a:ext cx="202311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AEREAS.</a:t>
            </a:r>
          </a:p>
          <a:p>
            <a:endParaRPr lang="es-ES" sz="2500" dirty="0"/>
          </a:p>
          <a:p>
            <a:r>
              <a:rPr lang="es-ES" sz="2500" dirty="0" smtClean="0"/>
              <a:t>HIDRÁULICAS.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1247" y="1643050"/>
            <a:ext cx="21348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Extracción</a:t>
            </a:r>
          </a:p>
          <a:p>
            <a:r>
              <a:rPr lang="es-ES" sz="3000" dirty="0" smtClean="0"/>
              <a:t>piedra caliza</a:t>
            </a:r>
          </a:p>
          <a:p>
            <a:endParaRPr lang="es-ES" sz="3000" dirty="0" smtClean="0"/>
          </a:p>
          <a:p>
            <a:endParaRPr lang="es-ES" sz="3000" dirty="0" smtClean="0"/>
          </a:p>
          <a:p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53843"/>
            <a:ext cx="4000528" cy="597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Durieux\Mis documentos\1063 - P = FAU\M - 02 - Horno cal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82"/>
            <a:ext cx="5905531" cy="442914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7158" y="1643050"/>
            <a:ext cx="21348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Horno fabricación cal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Durieux\Mis documentos\1063 - P = FAU\M - 03 - Horno cal 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857232"/>
            <a:ext cx="4608662" cy="56436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7158" y="1571612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Esquema corte</a:t>
            </a:r>
          </a:p>
          <a:p>
            <a:endParaRPr lang="es-ES" sz="3000" dirty="0" smtClean="0"/>
          </a:p>
          <a:p>
            <a:r>
              <a:rPr lang="es-ES" sz="3000" dirty="0" smtClean="0"/>
              <a:t>Horno fabricación cal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Durieux\Mis documentos\1063 - P = FAU\M - 04 - Horno cal 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89" y="714356"/>
            <a:ext cx="5524539" cy="600079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57158" y="1500174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Esquema corte</a:t>
            </a:r>
          </a:p>
          <a:p>
            <a:endParaRPr lang="es-ES" sz="3000" dirty="0" smtClean="0"/>
          </a:p>
          <a:p>
            <a:r>
              <a:rPr lang="es-ES" sz="3000" dirty="0" smtClean="0"/>
              <a:t>Horno fabricación cal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4" name="Picture 6" descr="C:\Documents and Settings\Durieux\Mis documentos\1063 - P = FAU\M - 01 - Horno cal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98066"/>
            <a:ext cx="4367233" cy="538845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7158" y="170432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000" dirty="0" smtClean="0"/>
          </a:p>
          <a:p>
            <a:endParaRPr lang="es-ES" sz="3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7158" y="1500174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Esquema corte</a:t>
            </a:r>
          </a:p>
          <a:p>
            <a:endParaRPr lang="es-ES" sz="3000" dirty="0" smtClean="0"/>
          </a:p>
          <a:p>
            <a:r>
              <a:rPr lang="es-ES" sz="3000" dirty="0" smtClean="0"/>
              <a:t>Horno fabricación cal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Durieux\Mis documentos\1063 - P = FAU\M - 05 - Cal Vivia terr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42984"/>
            <a:ext cx="6643734" cy="498280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14282" y="951540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Cal viva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Durieux\Mis documentos\1063 - P = FAU\M - 06 - Cal viva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94605"/>
            <a:ext cx="3848123" cy="597766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42910" y="1142984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Cal viva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4929191" y="3000372"/>
            <a:ext cx="1428759" cy="857256"/>
            <a:chOff x="0" y="0"/>
            <a:chExt cx="1428759" cy="411840"/>
          </a:xfrm>
          <a:scene3d>
            <a:camera prst="orthographicFront"/>
            <a:lightRig rig="flat" dir="t"/>
          </a:scene3d>
        </p:grpSpPr>
        <p:sp>
          <p:nvSpPr>
            <p:cNvPr id="11" name="10 Rectángulo redondeado"/>
            <p:cNvSpPr/>
            <p:nvPr/>
          </p:nvSpPr>
          <p:spPr>
            <a:xfrm>
              <a:off x="0" y="0"/>
              <a:ext cx="1428759" cy="4118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0104" y="20104"/>
              <a:ext cx="1388551" cy="3716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2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803300"/>
            <a:ext cx="3358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Apagado cal en obra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Durieux\Mis documentos\1063 - P = FAU\M - 08 - Apagado cal tradicio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772766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57290" y="1285860"/>
            <a:ext cx="5357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MORTEROS Y</a:t>
            </a:r>
            <a:br>
              <a:rPr lang="es-ES" sz="3200" dirty="0" smtClean="0"/>
            </a:br>
            <a:r>
              <a:rPr lang="es-ES" sz="3200" dirty="0" smtClean="0"/>
              <a:t>HORMIGONES</a:t>
            </a:r>
            <a:br>
              <a:rPr lang="es-ES" sz="3200" dirty="0" smtClean="0"/>
            </a:b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57290" y="2946157"/>
            <a:ext cx="67866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0060A8"/>
                </a:solidFill>
              </a:rPr>
              <a:t>Son mezclas que </a:t>
            </a:r>
          </a:p>
          <a:p>
            <a:r>
              <a:rPr lang="es-ES" sz="3200" dirty="0" smtClean="0">
                <a:solidFill>
                  <a:srgbClr val="0060A8"/>
                </a:solidFill>
              </a:rPr>
              <a:t>se utilizan en la construcción,</a:t>
            </a:r>
          </a:p>
          <a:p>
            <a:r>
              <a:rPr lang="es-ES" sz="3200" dirty="0" smtClean="0">
                <a:solidFill>
                  <a:srgbClr val="0060A8"/>
                </a:solidFill>
              </a:rPr>
              <a:t>para fabricar partes de una obra o</a:t>
            </a:r>
          </a:p>
          <a:p>
            <a:r>
              <a:rPr lang="es-ES" sz="3200" dirty="0" smtClean="0">
                <a:solidFill>
                  <a:srgbClr val="0060A8"/>
                </a:solidFill>
              </a:rPr>
              <a:t>para colocar piezas de otros materiales.</a:t>
            </a:r>
            <a:endParaRPr lang="es-AR" sz="3200" dirty="0" smtClean="0">
              <a:solidFill>
                <a:srgbClr val="0060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19975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 smtClean="0"/>
              <a:t>Cal el pasta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Durieux\Mis documentos\Downloads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71612"/>
            <a:ext cx="622792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0034" y="1571612"/>
            <a:ext cx="21399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 smtClean="0"/>
              <a:t>Cal en polvo</a:t>
            </a:r>
            <a:endParaRPr lang="es-ES" sz="3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302324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Se obtiene mediante apagado en fábrica.</a:t>
            </a:r>
          </a:p>
          <a:p>
            <a:endParaRPr lang="es-ES" sz="3000" dirty="0" smtClean="0"/>
          </a:p>
          <a:p>
            <a:r>
              <a:rPr lang="es-ES" sz="3000" dirty="0" smtClean="0"/>
              <a:t>Se denomina Cal Hidratada en polvo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Durieux\Mis documentos\1063 - P = FAU\M - 09 - Cal hidrat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485917"/>
            <a:ext cx="6462556" cy="430053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42844" y="1347132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Cal hidratada</a:t>
            </a:r>
          </a:p>
          <a:p>
            <a:r>
              <a:rPr lang="es-ES" sz="3000" dirty="0" smtClean="0"/>
              <a:t>en polvo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10" y="1775760"/>
            <a:ext cx="2714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Cal hidratada</a:t>
            </a:r>
          </a:p>
          <a:p>
            <a:r>
              <a:rPr lang="es-ES" sz="3000" dirty="0" smtClean="0"/>
              <a:t>en polvo</a:t>
            </a:r>
          </a:p>
          <a:p>
            <a:r>
              <a:rPr lang="es-ES" sz="3000" dirty="0" smtClean="0"/>
              <a:t>embolsada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  <p:pic>
        <p:nvPicPr>
          <p:cNvPr id="2050" name="Picture 2" descr="C:\Documents and Settings\Durieux\Mis documentos\Downloads\M - 520 - Cal hidratada bol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40" y="714356"/>
            <a:ext cx="3500456" cy="5775752"/>
          </a:xfrm>
          <a:prstGeom prst="rect">
            <a:avLst/>
          </a:prstGeom>
          <a:noFill/>
        </p:spPr>
      </p:pic>
      <p:grpSp>
        <p:nvGrpSpPr>
          <p:cNvPr id="10" name="9 Grupo"/>
          <p:cNvGrpSpPr/>
          <p:nvPr/>
        </p:nvGrpSpPr>
        <p:grpSpPr>
          <a:xfrm>
            <a:off x="4857753" y="2000240"/>
            <a:ext cx="1428759" cy="1269096"/>
            <a:chOff x="0" y="0"/>
            <a:chExt cx="1428759" cy="411840"/>
          </a:xfrm>
          <a:scene3d>
            <a:camera prst="orthographicFront"/>
            <a:lightRig rig="flat" dir="t"/>
          </a:scene3d>
        </p:grpSpPr>
        <p:sp>
          <p:nvSpPr>
            <p:cNvPr id="11" name="10 Rectángulo redondeado"/>
            <p:cNvSpPr/>
            <p:nvPr/>
          </p:nvSpPr>
          <p:spPr>
            <a:xfrm>
              <a:off x="0" y="0"/>
              <a:ext cx="1428759" cy="4118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0104" y="20104"/>
              <a:ext cx="1388551" cy="3716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200" kern="1200" dirty="0" smtClean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500562" y="4357694"/>
            <a:ext cx="2143140" cy="411840"/>
            <a:chOff x="0" y="0"/>
            <a:chExt cx="1428759" cy="411840"/>
          </a:xfrm>
          <a:scene3d>
            <a:camera prst="orthographicFront"/>
            <a:lightRig rig="flat" dir="t"/>
          </a:scene3d>
        </p:grpSpPr>
        <p:sp>
          <p:nvSpPr>
            <p:cNvPr id="14" name="13 Rectángulo redondeado"/>
            <p:cNvSpPr/>
            <p:nvPr/>
          </p:nvSpPr>
          <p:spPr>
            <a:xfrm>
              <a:off x="0" y="0"/>
              <a:ext cx="1428759" cy="4118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0104" y="20104"/>
              <a:ext cx="1388551" cy="3716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2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71802" y="3071810"/>
            <a:ext cx="2776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/>
              <a:t>CEMENTOS</a:t>
            </a:r>
            <a:endParaRPr lang="es-ES" sz="44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2463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Fábrica de cemento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 descr="C:\Documents and Settings\Durieux\Mis documentos\1063 - P = FAU\M - 23 - Fábrica cemento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695329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2463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Fábrica de cemento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0" name="Picture 2" descr="C:\Documents and Settings\Durieux\Mis documentos\1063 - P = FAU\M - 24 - Fábrica cemento 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79" y="1428736"/>
            <a:ext cx="879447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1538" y="3317314"/>
            <a:ext cx="19498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CEMENTOS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3214678" y="2000240"/>
            <a:ext cx="427496" cy="3143272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3563969" y="2143116"/>
            <a:ext cx="49371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CEMENTO PORTLAND NORMAL.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71868" y="2913164"/>
            <a:ext cx="27392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CEMENTO BLANCO.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555445" y="3698982"/>
            <a:ext cx="33025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CEMENTOS ESPECIALES.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00430" y="4556238"/>
            <a:ext cx="37874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CEMENTO DE ALBAÑILERIA.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928670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Cemento Porland Normal</a:t>
            </a:r>
            <a:endParaRPr lang="es-ES" sz="3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C:\Documents and Settings\Durieux\Mis documentos\1063 - P = FAU\M - 31 - Cemento en polvo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428773"/>
            <a:ext cx="5214955" cy="5214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19175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Cemento</a:t>
            </a:r>
          </a:p>
          <a:p>
            <a:r>
              <a:rPr lang="es-ES" sz="3000" dirty="0" smtClean="0"/>
              <a:t>portland</a:t>
            </a:r>
          </a:p>
          <a:p>
            <a:r>
              <a:rPr lang="es-ES" sz="3000" dirty="0" smtClean="0"/>
              <a:t>normal </a:t>
            </a:r>
          </a:p>
          <a:p>
            <a:r>
              <a:rPr lang="es-ES" sz="3000" dirty="0" smtClean="0"/>
              <a:t>embolsado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Durieux\Mis documentos\Downloads\M - 530 - Bolsa ce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6400125" cy="5715016"/>
          </a:xfrm>
          <a:prstGeom prst="rect">
            <a:avLst/>
          </a:prstGeom>
          <a:noFill/>
        </p:spPr>
      </p:pic>
      <p:graphicFrame>
        <p:nvGraphicFramePr>
          <p:cNvPr id="12" name="11 Diagrama"/>
          <p:cNvGraphicFramePr/>
          <p:nvPr/>
        </p:nvGraphicFramePr>
        <p:xfrm>
          <a:off x="4143372" y="3857628"/>
          <a:ext cx="1428760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13 Grupo"/>
          <p:cNvGrpSpPr/>
          <p:nvPr/>
        </p:nvGrpSpPr>
        <p:grpSpPr>
          <a:xfrm rot="16200000">
            <a:off x="1598344" y="3759450"/>
            <a:ext cx="2643205" cy="410669"/>
            <a:chOff x="0" y="17958"/>
            <a:chExt cx="1428759" cy="410669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0" y="17958"/>
              <a:ext cx="1428759" cy="41066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20047" y="38005"/>
              <a:ext cx="1388665" cy="370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008800" y="2040333"/>
            <a:ext cx="3420720" cy="4174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600" dirty="0" smtClean="0">
                <a:latin typeface="Arial Narrow" pitchFamily="34" charset="0"/>
              </a:rPr>
              <a:t>  AGLOMERANTES</a:t>
            </a: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600" dirty="0" smtClean="0">
                <a:latin typeface="Arial Narrow" pitchFamily="34" charset="0"/>
              </a:rPr>
              <a:t>  INERTES</a:t>
            </a:r>
            <a:r>
              <a:rPr lang="es-ES" sz="2800" dirty="0" smtClean="0">
                <a:latin typeface="Arial Narrow" pitchFamily="34" charset="0"/>
              </a:rPr>
              <a:t> </a:t>
            </a: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800" dirty="0" smtClean="0">
                <a:latin typeface="Arial Narrow" pitchFamily="34" charset="0"/>
              </a:rPr>
              <a:t>  </a:t>
            </a:r>
            <a:r>
              <a:rPr lang="es-ES" sz="2600" dirty="0" smtClean="0">
                <a:latin typeface="Arial Narrow" pitchFamily="34" charset="0"/>
              </a:rPr>
              <a:t>AGUA</a:t>
            </a:r>
            <a:endParaRPr lang="es-ES" sz="2600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857224" y="2285992"/>
            <a:ext cx="3000396" cy="3000396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 Narrow" pitchFamily="34" charset="0"/>
              </a:rPr>
              <a:t/>
            </a:r>
            <a:br>
              <a:rPr lang="es-AR" dirty="0" smtClean="0">
                <a:latin typeface="Arial Narrow" pitchFamily="34" charset="0"/>
              </a:rPr>
            </a:br>
            <a:r>
              <a:rPr lang="es-AR" sz="2800" dirty="0" smtClean="0">
                <a:latin typeface="Arial Narrow" pitchFamily="34" charset="0"/>
              </a:rPr>
              <a:t>MATERIALES COMPONENTES</a:t>
            </a:r>
            <a:br>
              <a:rPr lang="es-AR" sz="2800" dirty="0" smtClean="0">
                <a:latin typeface="Arial Narrow" pitchFamily="34" charset="0"/>
              </a:rPr>
            </a:br>
            <a:endParaRPr lang="es-ES" sz="2800" dirty="0">
              <a:latin typeface="Arial Narrow" pitchFamily="34" charset="0"/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6693350" y="2143116"/>
            <a:ext cx="183028" cy="10715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836226" y="2143116"/>
            <a:ext cx="1236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Cales</a:t>
            </a:r>
          </a:p>
          <a:p>
            <a:r>
              <a:rPr lang="es-ES" sz="2200" dirty="0" smtClean="0">
                <a:latin typeface="Arial Narrow" pitchFamily="34" charset="0"/>
              </a:rPr>
              <a:t>Cementos</a:t>
            </a:r>
          </a:p>
          <a:p>
            <a:r>
              <a:rPr lang="es-ES" sz="2200" dirty="0" smtClean="0">
                <a:latin typeface="Arial Narrow" pitchFamily="34" charset="0"/>
              </a:rPr>
              <a:t>Yesos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715040" y="3429000"/>
            <a:ext cx="1714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Finos</a:t>
            </a:r>
          </a:p>
          <a:p>
            <a:r>
              <a:rPr lang="es-ES" sz="2200" dirty="0" smtClean="0">
                <a:latin typeface="Arial Narrow" pitchFamily="34" charset="0"/>
              </a:rPr>
              <a:t>Gruesos</a:t>
            </a:r>
          </a:p>
          <a:p>
            <a:r>
              <a:rPr lang="es-ES" sz="2200" dirty="0" smtClean="0">
                <a:latin typeface="Arial Narrow" pitchFamily="34" charset="0"/>
              </a:rPr>
              <a:t>Livianos</a:t>
            </a:r>
          </a:p>
        </p:txBody>
      </p:sp>
      <p:sp>
        <p:nvSpPr>
          <p:cNvPr id="21" name="20 Abrir llave"/>
          <p:cNvSpPr/>
          <p:nvPr/>
        </p:nvSpPr>
        <p:spPr>
          <a:xfrm>
            <a:off x="5583621" y="3429000"/>
            <a:ext cx="182996" cy="10715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3869077" y="2143116"/>
            <a:ext cx="254466" cy="350046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49898" y="928670"/>
            <a:ext cx="46793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u="sng" dirty="0" smtClean="0"/>
              <a:t>MORTEROS Y HORMIGONES: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1285860"/>
            <a:ext cx="175131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Estibas de</a:t>
            </a:r>
          </a:p>
          <a:p>
            <a:r>
              <a:rPr lang="es-ES" sz="3000" dirty="0" smtClean="0"/>
              <a:t>bolsas de </a:t>
            </a:r>
          </a:p>
          <a:p>
            <a:r>
              <a:rPr lang="es-ES" sz="3000" dirty="0" smtClean="0"/>
              <a:t>cemento</a:t>
            </a:r>
          </a:p>
          <a:p>
            <a:r>
              <a:rPr lang="es-ES" sz="3000" dirty="0" smtClean="0"/>
              <a:t>porland</a:t>
            </a:r>
          </a:p>
          <a:p>
            <a:r>
              <a:rPr lang="es-ES" sz="3000" dirty="0" smtClean="0"/>
              <a:t>normal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506" name="Picture 2" descr="C:\Documents and Settings\Durieux\Mis documentos\1063 - P = FAU\M - 34 - Cemento bolsas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09" y="1428736"/>
            <a:ext cx="638179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857232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Cemento Blanco</a:t>
            </a:r>
            <a:endParaRPr lang="es-ES" sz="3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Durieux\Mis documentos\1063 - P = FAU\M - 532 - Cemento blanco pol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98"/>
            <a:ext cx="7286625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1285860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000" b="1" dirty="0" smtClean="0"/>
          </a:p>
          <a:p>
            <a:endParaRPr lang="es-ES" sz="3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7099" y="1380168"/>
            <a:ext cx="1917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Cemento</a:t>
            </a:r>
          </a:p>
          <a:p>
            <a:r>
              <a:rPr lang="es-ES" sz="3000" dirty="0" smtClean="0"/>
              <a:t>blanco</a:t>
            </a:r>
          </a:p>
          <a:p>
            <a:r>
              <a:rPr lang="es-ES" sz="3000" dirty="0" smtClean="0"/>
              <a:t>embolsado</a:t>
            </a:r>
            <a:endParaRPr lang="es-ES" sz="3000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4857752" y="5072074"/>
          <a:ext cx="1428760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 descr="C:\Documents and Settings\Durieux\Mis documentos\1063 - P = FAU\M - 535 - Bolsa cemento blanc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4250" y="863735"/>
            <a:ext cx="4133873" cy="5637099"/>
          </a:xfrm>
          <a:prstGeom prst="rect">
            <a:avLst/>
          </a:prstGeom>
          <a:noFill/>
        </p:spPr>
      </p:pic>
      <p:grpSp>
        <p:nvGrpSpPr>
          <p:cNvPr id="12" name="11 Grupo"/>
          <p:cNvGrpSpPr/>
          <p:nvPr/>
        </p:nvGrpSpPr>
        <p:grpSpPr>
          <a:xfrm>
            <a:off x="3643306" y="4143380"/>
            <a:ext cx="1428759" cy="571504"/>
            <a:chOff x="0" y="0"/>
            <a:chExt cx="1428759" cy="411840"/>
          </a:xfrm>
          <a:scene3d>
            <a:camera prst="orthographicFront"/>
            <a:lightRig rig="flat" dir="t"/>
          </a:scene3d>
        </p:grpSpPr>
        <p:sp>
          <p:nvSpPr>
            <p:cNvPr id="14" name="13 Rectángulo redondeado"/>
            <p:cNvSpPr/>
            <p:nvPr/>
          </p:nvSpPr>
          <p:spPr>
            <a:xfrm>
              <a:off x="0" y="0"/>
              <a:ext cx="1428759" cy="4118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0104" y="20104"/>
              <a:ext cx="1388551" cy="3716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2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28662" y="1160490"/>
            <a:ext cx="6143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Cementos Especiales</a:t>
            </a:r>
            <a:endParaRPr lang="es-ES" sz="3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2484634"/>
            <a:ext cx="68580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CEMENTO ALTA RESISTENCIA INICIAL</a:t>
            </a:r>
          </a:p>
          <a:p>
            <a:endParaRPr lang="es-ES" sz="2500" dirty="0"/>
          </a:p>
          <a:p>
            <a:r>
              <a:rPr lang="es-ES" sz="2500" dirty="0" smtClean="0"/>
              <a:t>CEMENTO FRAGÜE RÁPIDO</a:t>
            </a:r>
          </a:p>
          <a:p>
            <a:endParaRPr lang="es-ES" sz="2500" dirty="0"/>
          </a:p>
          <a:p>
            <a:r>
              <a:rPr lang="es-ES" sz="2500" dirty="0" smtClean="0"/>
              <a:t>CEMENTOS RESISTENTES A AGENTES AGRESIVOS</a:t>
            </a:r>
          </a:p>
          <a:p>
            <a:endParaRPr lang="es-ES" sz="2500" dirty="0" smtClean="0"/>
          </a:p>
          <a:p>
            <a:r>
              <a:rPr lang="es-ES" sz="2500" dirty="0" smtClean="0"/>
              <a:t>OTROS</a:t>
            </a:r>
            <a:endParaRPr lang="es-E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946176"/>
            <a:ext cx="34634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 smtClean="0"/>
              <a:t>Cemento Albañilería</a:t>
            </a:r>
            <a:endParaRPr lang="es-ES" sz="3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C:\Documents and Settings\Durieux\Mis documentos\1063 - P = FAU\M - 415 - Cemento albañilería pol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58" y="1928814"/>
            <a:ext cx="6000776" cy="4500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94883" y="1285860"/>
            <a:ext cx="18197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Bolsa </a:t>
            </a:r>
          </a:p>
          <a:p>
            <a:r>
              <a:rPr lang="es-ES" sz="3000" dirty="0" smtClean="0"/>
              <a:t>cemento</a:t>
            </a:r>
          </a:p>
          <a:p>
            <a:r>
              <a:rPr lang="es-ES" sz="3000" dirty="0" smtClean="0"/>
              <a:t>albañilería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Durieux\Mis documentos\Downloads\M - 531 - Cementoalbañilerí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638" y="820358"/>
            <a:ext cx="3645679" cy="5680476"/>
          </a:xfrm>
          <a:prstGeom prst="rect">
            <a:avLst/>
          </a:prstGeom>
          <a:noFill/>
        </p:spPr>
      </p:pic>
      <p:graphicFrame>
        <p:nvGraphicFramePr>
          <p:cNvPr id="11" name="10 Diagrama"/>
          <p:cNvGraphicFramePr/>
          <p:nvPr/>
        </p:nvGraphicFramePr>
        <p:xfrm>
          <a:off x="4294585" y="2786058"/>
          <a:ext cx="2206241" cy="55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4357686" y="2643182"/>
          <a:ext cx="235745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5" name="14 Grupo"/>
          <p:cNvGrpSpPr/>
          <p:nvPr/>
        </p:nvGrpSpPr>
        <p:grpSpPr>
          <a:xfrm rot="16200000">
            <a:off x="5949709" y="3592263"/>
            <a:ext cx="2464610" cy="352136"/>
            <a:chOff x="0" y="10108"/>
            <a:chExt cx="2357453" cy="775710"/>
          </a:xfrm>
          <a:scene3d>
            <a:camera prst="orthographicFront"/>
            <a:lightRig rig="flat" dir="t"/>
          </a:scene3d>
        </p:grpSpPr>
        <p:sp>
          <p:nvSpPr>
            <p:cNvPr id="16" name="15 Rectángulo redondeado"/>
            <p:cNvSpPr/>
            <p:nvPr/>
          </p:nvSpPr>
          <p:spPr>
            <a:xfrm>
              <a:off x="0" y="10108"/>
              <a:ext cx="2357453" cy="77571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37868" y="85832"/>
              <a:ext cx="2281719" cy="6999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43306" y="3071810"/>
            <a:ext cx="1623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/>
              <a:t>YESOS</a:t>
            </a:r>
            <a:endParaRPr lang="es-ES" sz="44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37578" y="3214686"/>
            <a:ext cx="11635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YESOS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4281238" y="2818094"/>
            <a:ext cx="357190" cy="128588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4709866" y="2867012"/>
            <a:ext cx="208319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YESO BLANCO.</a:t>
            </a:r>
          </a:p>
          <a:p>
            <a:endParaRPr lang="es-ES" sz="2500" dirty="0"/>
          </a:p>
          <a:p>
            <a:r>
              <a:rPr lang="es-ES" sz="2500" dirty="0" smtClean="0"/>
              <a:t>YESO NEGRO.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014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Yeso blanco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C:\Documents and Settings\Durieux\Mis documentos\1063 - P = FAU\M - 36 - Cemento bl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116" y="1456372"/>
            <a:ext cx="5156214" cy="518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834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Yeso blanco embolsado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Durieux\Mis documentos\1063 - P = FAU\602 - bOLSA YE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2" y="1357298"/>
            <a:ext cx="7096148" cy="5322111"/>
          </a:xfrm>
          <a:prstGeom prst="rect">
            <a:avLst/>
          </a:prstGeom>
          <a:noFill/>
        </p:spPr>
      </p:pic>
      <p:grpSp>
        <p:nvGrpSpPr>
          <p:cNvPr id="10" name="9 Grupo"/>
          <p:cNvGrpSpPr/>
          <p:nvPr/>
        </p:nvGrpSpPr>
        <p:grpSpPr>
          <a:xfrm>
            <a:off x="4071934" y="3929066"/>
            <a:ext cx="1821669" cy="428628"/>
            <a:chOff x="0" y="18298"/>
            <a:chExt cx="2357453" cy="767520"/>
          </a:xfrm>
          <a:scene3d>
            <a:camera prst="orthographicFront"/>
            <a:lightRig rig="flat" dir="t"/>
          </a:scene3d>
        </p:grpSpPr>
        <p:sp>
          <p:nvSpPr>
            <p:cNvPr id="11" name="10 Rectángulo redondeado"/>
            <p:cNvSpPr/>
            <p:nvPr/>
          </p:nvSpPr>
          <p:spPr>
            <a:xfrm>
              <a:off x="0" y="18298"/>
              <a:ext cx="2357453" cy="7675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7467" y="55765"/>
              <a:ext cx="2282519" cy="6925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428728" y="1971212"/>
            <a:ext cx="2025363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MORTEROS</a:t>
            </a:r>
            <a:endParaRPr lang="es-ES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86380" y="2000240"/>
            <a:ext cx="2518684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HORMIGONES</a:t>
            </a:r>
            <a:endParaRPr lang="es-ES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3071810"/>
            <a:ext cx="37147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1 ó mas </a:t>
            </a:r>
            <a:r>
              <a:rPr lang="es-ES" sz="2500" dirty="0" smtClean="0"/>
              <a:t>AGLOMERANTES</a:t>
            </a:r>
          </a:p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1 ó mas </a:t>
            </a:r>
            <a:r>
              <a:rPr lang="es-ES" sz="2500" dirty="0" smtClean="0"/>
              <a:t>INERTES  FINOS</a:t>
            </a:r>
          </a:p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es-ES" sz="2500" dirty="0" smtClean="0"/>
              <a:t>AGUA</a:t>
            </a:r>
            <a:endParaRPr lang="es-ES" sz="25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703759" y="2929638"/>
            <a:ext cx="3725893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1 ó mas </a:t>
            </a:r>
            <a:r>
              <a:rPr lang="es-ES" sz="2500" dirty="0" smtClean="0"/>
              <a:t>AGLOMERANTES</a:t>
            </a:r>
          </a:p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1 ó mas </a:t>
            </a:r>
            <a:r>
              <a:rPr lang="es-ES" sz="2500" dirty="0" smtClean="0"/>
              <a:t>INERTES  FINOS</a:t>
            </a:r>
          </a:p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es-ES" sz="2500" dirty="0" smtClean="0">
                <a:solidFill>
                  <a:srgbClr val="0070C0"/>
                </a:solidFill>
              </a:rPr>
              <a:t>1 ó mas </a:t>
            </a:r>
            <a:r>
              <a:rPr lang="es-ES" sz="2500" dirty="0" smtClean="0"/>
              <a:t>INERTES  GRUESOS</a:t>
            </a:r>
          </a:p>
          <a:p>
            <a:pPr algn="ctr"/>
            <a:r>
              <a:rPr lang="es-ES" sz="2500" dirty="0">
                <a:solidFill>
                  <a:srgbClr val="0070C0"/>
                </a:solidFill>
              </a:rPr>
              <a:t>+</a:t>
            </a:r>
            <a:endParaRPr lang="es-ES" sz="2500" dirty="0" smtClean="0">
              <a:solidFill>
                <a:srgbClr val="0070C0"/>
              </a:solidFill>
            </a:endParaRPr>
          </a:p>
          <a:p>
            <a:pPr algn="ctr"/>
            <a:r>
              <a:rPr lang="es-ES" sz="2500" dirty="0" smtClean="0"/>
              <a:t>AGUA</a:t>
            </a:r>
            <a:endParaRPr lang="es-ES" sz="2500" dirty="0"/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6429388" y="2500306"/>
            <a:ext cx="214314" cy="50006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2285984" y="2500306"/>
            <a:ext cx="214314" cy="47625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7572428" cy="64294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sz="3600" dirty="0" smtClean="0"/>
              <a:t>COMPOSICIÓN BÁSICA</a:t>
            </a:r>
            <a:r>
              <a:rPr lang="es-AR" dirty="0" smtClean="0"/>
              <a:t/>
            </a:r>
            <a:br>
              <a:rPr lang="es-AR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834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Yeso blanco embolsado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Durieux\Mis documentos\1063 - P = FAU\M - 408 - Yeso bol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2" y="1524008"/>
            <a:ext cx="6350016" cy="476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731862"/>
            <a:ext cx="4237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Preparación mortero yeso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Durieux\Mis documentos\1063 - P = FAU\M - 409 - Batea ye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429420" cy="528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184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3000" dirty="0" smtClean="0"/>
          </a:p>
          <a:p>
            <a:pPr algn="ctr"/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Durieux\Mis documentos\1063 - P = FAU\M - 412 - Yeso Moldu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785794"/>
            <a:ext cx="3749066" cy="585791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000100" y="857232"/>
            <a:ext cx="14830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Columna</a:t>
            </a:r>
          </a:p>
          <a:p>
            <a:r>
              <a:rPr lang="es-ES" sz="2800" dirty="0" smtClean="0"/>
              <a:t>de </a:t>
            </a:r>
          </a:p>
          <a:p>
            <a:r>
              <a:rPr lang="es-ES" sz="2800" dirty="0" smtClean="0"/>
              <a:t>yeso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282" y="928670"/>
            <a:ext cx="15719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Molduras</a:t>
            </a:r>
          </a:p>
          <a:p>
            <a:r>
              <a:rPr lang="es-ES" sz="2800" dirty="0" smtClean="0"/>
              <a:t>de </a:t>
            </a:r>
          </a:p>
          <a:p>
            <a:r>
              <a:rPr lang="es-ES" sz="2800" dirty="0" smtClean="0"/>
              <a:t>yeso</a:t>
            </a:r>
            <a:endParaRPr lang="es-ES" sz="28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Durieux\Mis documentos\1063 - P = FAU\M - 407 - Yeso moldu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000108"/>
            <a:ext cx="696741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1406" y="1357298"/>
            <a:ext cx="2637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Placas </a:t>
            </a:r>
          </a:p>
          <a:p>
            <a:r>
              <a:rPr lang="es-ES" sz="2800" dirty="0" smtClean="0"/>
              <a:t>de </a:t>
            </a:r>
          </a:p>
          <a:p>
            <a:r>
              <a:rPr lang="es-ES" sz="2800" dirty="0" smtClean="0"/>
              <a:t>yeso</a:t>
            </a:r>
          </a:p>
          <a:p>
            <a:r>
              <a:rPr lang="es-ES" sz="2800" dirty="0" smtClean="0"/>
              <a:t>(Prefabricadas)</a:t>
            </a:r>
            <a:endParaRPr lang="es-ES" sz="28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C:\Documents and Settings\Durieux\Mis documentos\1063 - P = FAU\M - 414 - Placas ye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14356"/>
            <a:ext cx="6294881" cy="5929354"/>
          </a:xfrm>
          <a:prstGeom prst="rect">
            <a:avLst/>
          </a:prstGeom>
          <a:noFill/>
        </p:spPr>
      </p:pic>
      <p:graphicFrame>
        <p:nvGraphicFramePr>
          <p:cNvPr id="10" name="9 Diagrama"/>
          <p:cNvGraphicFramePr/>
          <p:nvPr/>
        </p:nvGraphicFramePr>
        <p:xfrm>
          <a:off x="5929322" y="5429264"/>
          <a:ext cx="1857388" cy="33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86116" y="2570331"/>
            <a:ext cx="2286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s-ES" sz="4800" b="1" dirty="0" smtClean="0">
                <a:solidFill>
                  <a:schemeClr val="bg2">
                    <a:lumMod val="10000"/>
                  </a:schemeClr>
                </a:solidFill>
              </a:rPr>
              <a:t>INERTES</a:t>
            </a:r>
            <a:endParaRPr lang="es-AR" sz="3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008800" y="2040333"/>
            <a:ext cx="3420720" cy="4174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600" dirty="0" smtClean="0">
                <a:latin typeface="Arial Narrow" pitchFamily="34" charset="0"/>
              </a:rPr>
              <a:t>  AGLOMERANTES</a:t>
            </a: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600" dirty="0" smtClean="0">
                <a:latin typeface="Arial Narrow" pitchFamily="34" charset="0"/>
              </a:rPr>
              <a:t>  </a:t>
            </a:r>
            <a:r>
              <a:rPr lang="es-ES" sz="2600" b="1" dirty="0" smtClean="0">
                <a:solidFill>
                  <a:srgbClr val="FF0000"/>
                </a:solidFill>
                <a:latin typeface="Arial Narrow" pitchFamily="34" charset="0"/>
              </a:rPr>
              <a:t>INERTES</a:t>
            </a:r>
            <a:r>
              <a:rPr lang="es-ES" sz="2800" dirty="0" smtClean="0">
                <a:latin typeface="Arial Narrow" pitchFamily="34" charset="0"/>
              </a:rPr>
              <a:t> </a:t>
            </a: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800" dirty="0" smtClean="0">
                <a:latin typeface="Arial Narrow" pitchFamily="34" charset="0"/>
              </a:rPr>
              <a:t>  </a:t>
            </a:r>
            <a:r>
              <a:rPr lang="es-ES" sz="2600" dirty="0" smtClean="0">
                <a:latin typeface="Arial Narrow" pitchFamily="34" charset="0"/>
              </a:rPr>
              <a:t>AGUA</a:t>
            </a:r>
            <a:endParaRPr lang="es-ES" sz="2600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857224" y="2285992"/>
            <a:ext cx="3000396" cy="3000396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 Narrow" pitchFamily="34" charset="0"/>
              </a:rPr>
              <a:t/>
            </a:r>
            <a:br>
              <a:rPr lang="es-AR" dirty="0" smtClean="0">
                <a:latin typeface="Arial Narrow" pitchFamily="34" charset="0"/>
              </a:rPr>
            </a:br>
            <a:r>
              <a:rPr lang="es-AR" sz="2800" dirty="0" smtClean="0">
                <a:latin typeface="Arial Narrow" pitchFamily="34" charset="0"/>
              </a:rPr>
              <a:t>MATERIALES COMPONENTES</a:t>
            </a:r>
            <a:br>
              <a:rPr lang="es-AR" sz="2800" dirty="0" smtClean="0">
                <a:latin typeface="Arial Narrow" pitchFamily="34" charset="0"/>
              </a:rPr>
            </a:br>
            <a:endParaRPr lang="es-ES" sz="2800" dirty="0">
              <a:latin typeface="Arial Narrow" pitchFamily="34" charset="0"/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6693350" y="2143116"/>
            <a:ext cx="183028" cy="10715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836226" y="2143116"/>
            <a:ext cx="1236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Cales</a:t>
            </a:r>
          </a:p>
          <a:p>
            <a:r>
              <a:rPr lang="es-ES" sz="2200" dirty="0" smtClean="0">
                <a:latin typeface="Arial Narrow" pitchFamily="34" charset="0"/>
              </a:rPr>
              <a:t>Cementos</a:t>
            </a:r>
          </a:p>
          <a:p>
            <a:r>
              <a:rPr lang="es-ES" sz="2200" dirty="0" smtClean="0">
                <a:latin typeface="Arial Narrow" pitchFamily="34" charset="0"/>
              </a:rPr>
              <a:t>Yesos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715040" y="3429000"/>
            <a:ext cx="1714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Finos</a:t>
            </a:r>
          </a:p>
          <a:p>
            <a:r>
              <a:rPr lang="es-ES" sz="2200" dirty="0" smtClean="0">
                <a:latin typeface="Arial Narrow" pitchFamily="34" charset="0"/>
              </a:rPr>
              <a:t>Gruesos</a:t>
            </a:r>
          </a:p>
          <a:p>
            <a:r>
              <a:rPr lang="es-ES" sz="2200" dirty="0" smtClean="0">
                <a:latin typeface="Arial Narrow" pitchFamily="34" charset="0"/>
              </a:rPr>
              <a:t>Livianos</a:t>
            </a:r>
          </a:p>
        </p:txBody>
      </p:sp>
      <p:sp>
        <p:nvSpPr>
          <p:cNvPr id="21" name="20 Abrir llave"/>
          <p:cNvSpPr/>
          <p:nvPr/>
        </p:nvSpPr>
        <p:spPr>
          <a:xfrm>
            <a:off x="5583621" y="3429000"/>
            <a:ext cx="182996" cy="10715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3869077" y="2143116"/>
            <a:ext cx="254466" cy="350046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49898" y="928670"/>
            <a:ext cx="46793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u="sng" dirty="0" smtClean="0"/>
              <a:t>MORTEROS Y HORMIGONES: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4282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Grietas  de contracción</a:t>
            </a:r>
          </a:p>
          <a:p>
            <a:r>
              <a:rPr lang="es-ES" sz="3000" dirty="0" smtClean="0"/>
              <a:t>en suelo de tierra arcillosa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578" name="Picture 2" descr="C:\Documents and Settings\Durieux\Mis documentos\1063 - P = FAU\M - 41 - Contracción Tier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7247609" cy="4695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766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Grietas  de contracción</a:t>
            </a:r>
          </a:p>
          <a:p>
            <a:r>
              <a:rPr lang="es-ES" sz="3000" dirty="0" smtClean="0"/>
              <a:t>en revoques de cal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02" name="Picture 2" descr="C:\Documents and Settings\Durieux\Mis documentos\1063 - P = FAU\M - 42 - Fisuras revoqu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7286676" cy="487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4416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Grietas de contracción</a:t>
            </a:r>
          </a:p>
          <a:p>
            <a:r>
              <a:rPr lang="es-ES" sz="3000" dirty="0" smtClean="0"/>
              <a:t>en pavimento de hormigón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Durieux\Mis documentos\1063 - P = FAU\M - 44 - Hormigón - Fisuras contracción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948" y="1876426"/>
            <a:ext cx="6927952" cy="462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Flecha derecha"/>
          <p:cNvSpPr/>
          <p:nvPr/>
        </p:nvSpPr>
        <p:spPr>
          <a:xfrm>
            <a:off x="4859706" y="3786190"/>
            <a:ext cx="1214446" cy="142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2285984" y="3786190"/>
            <a:ext cx="1214446" cy="142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42910" y="3571876"/>
            <a:ext cx="2089162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500" b="1" dirty="0" smtClean="0"/>
              <a:t>PREPARACIÓN</a:t>
            </a:r>
            <a:endParaRPr lang="es-ES" sz="25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85918" y="1022978"/>
            <a:ext cx="53578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PROCESO DE </a:t>
            </a:r>
          </a:p>
          <a:p>
            <a:pPr algn="ctr"/>
            <a:r>
              <a:rPr lang="es-ES" sz="3000" b="1" dirty="0" smtClean="0"/>
              <a:t>FRAGUADO Y ENDURECIMIENTO</a:t>
            </a:r>
            <a:r>
              <a:rPr lang="es-ES" sz="3000" dirty="0" smtClean="0"/>
              <a:t> </a:t>
            </a:r>
            <a:r>
              <a:rPr lang="es-ES" sz="2800" dirty="0" smtClean="0"/>
              <a:t>DE MORTEROS Y HORMIGONES</a:t>
            </a:r>
            <a:endParaRPr lang="es-ES" sz="2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71868" y="3571876"/>
            <a:ext cx="1720664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500" b="1" dirty="0" smtClean="0"/>
              <a:t>FRAGUADO</a:t>
            </a:r>
            <a:endParaRPr lang="es-ES" sz="25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70930" y="3594888"/>
            <a:ext cx="2654445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500" b="1" dirty="0" smtClean="0"/>
              <a:t>ENDURECIMIENTO</a:t>
            </a:r>
            <a:endParaRPr lang="es-ES" sz="25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357554" y="4500570"/>
            <a:ext cx="2121906" cy="7078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Cambio de estado:</a:t>
            </a:r>
          </a:p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de Pasta a Sólido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220202" y="4516445"/>
            <a:ext cx="2331729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Proceso de aumento</a:t>
            </a:r>
          </a:p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de la Resistencia</a:t>
            </a:r>
          </a:p>
          <a:p>
            <a:pPr algn="ctr"/>
            <a:r>
              <a:rPr lang="es-ES" sz="3200" dirty="0" smtClean="0">
                <a:solidFill>
                  <a:srgbClr val="0070C0"/>
                </a:solidFill>
              </a:rPr>
              <a:t>σ</a:t>
            </a:r>
            <a:r>
              <a:rPr lang="es-ES" sz="2000" dirty="0" smtClean="0">
                <a:solidFill>
                  <a:srgbClr val="0070C0"/>
                </a:solidFill>
              </a:rPr>
              <a:t>= Kg/cm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761412" y="52324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2</a:t>
            </a:r>
            <a:endParaRPr lang="es-ES" sz="1400" dirty="0"/>
          </a:p>
        </p:txBody>
      </p:sp>
      <p:sp>
        <p:nvSpPr>
          <p:cNvPr id="23" name="22 Flecha abajo"/>
          <p:cNvSpPr/>
          <p:nvPr/>
        </p:nvSpPr>
        <p:spPr>
          <a:xfrm>
            <a:off x="4286248" y="4117980"/>
            <a:ext cx="214314" cy="357190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abajo"/>
          <p:cNvSpPr/>
          <p:nvPr/>
        </p:nvSpPr>
        <p:spPr>
          <a:xfrm>
            <a:off x="7283243" y="4117980"/>
            <a:ext cx="214314" cy="357190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1472" y="4500570"/>
            <a:ext cx="2121906" cy="7078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0070C0"/>
                </a:solidFill>
              </a:rPr>
              <a:t>(Mezcla)</a:t>
            </a:r>
            <a:endParaRPr lang="es-ES" sz="2000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Estado de Pasta</a:t>
            </a:r>
          </a:p>
        </p:txBody>
      </p:sp>
      <p:sp>
        <p:nvSpPr>
          <p:cNvPr id="26" name="25 Flecha abajo"/>
          <p:cNvSpPr/>
          <p:nvPr/>
        </p:nvSpPr>
        <p:spPr>
          <a:xfrm>
            <a:off x="1571604" y="4071942"/>
            <a:ext cx="214314" cy="357190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928662" y="1357298"/>
            <a:ext cx="74295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Funciones de los </a:t>
            </a:r>
          </a:p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INERTES:</a:t>
            </a:r>
          </a:p>
          <a:p>
            <a:endParaRPr lang="es-ES" sz="3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s-AR" sz="3000" dirty="0" smtClean="0">
                <a:solidFill>
                  <a:srgbClr val="0070C0"/>
                </a:solidFill>
              </a:rPr>
              <a:t> Tecnológica:  Evitar las contracciones en el</a:t>
            </a:r>
          </a:p>
          <a:p>
            <a:r>
              <a:rPr lang="es-AR" sz="3000" dirty="0" smtClean="0">
                <a:solidFill>
                  <a:srgbClr val="0070C0"/>
                </a:solidFill>
              </a:rPr>
              <a:t>    proceso de fraguado.</a:t>
            </a:r>
          </a:p>
          <a:p>
            <a:endParaRPr lang="es-AR" sz="3000" dirty="0" smtClean="0">
              <a:solidFill>
                <a:srgbClr val="0070C0"/>
              </a:solidFill>
            </a:endParaRPr>
          </a:p>
          <a:p>
            <a:r>
              <a:rPr lang="es-AR" sz="3000" dirty="0" smtClean="0">
                <a:solidFill>
                  <a:srgbClr val="0070C0"/>
                </a:solidFill>
              </a:rPr>
              <a:t>- Económica:  Reducir el costo de la mezcla.</a:t>
            </a:r>
            <a:endParaRPr lang="es-ES" sz="3000" dirty="0" smtClean="0">
              <a:solidFill>
                <a:srgbClr val="0070C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43350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Piedras en un frasco</a:t>
            </a:r>
          </a:p>
          <a:p>
            <a:r>
              <a:rPr lang="es-ES" sz="2400" dirty="0" smtClean="0"/>
              <a:t>(Bien acomodadas y en contacto</a:t>
            </a:r>
          </a:p>
          <a:p>
            <a:r>
              <a:rPr lang="es-ES" sz="2400" dirty="0" smtClean="0"/>
              <a:t>conforman una estructura sólida)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746" name="Picture 2" descr="C:\Documents and Settings\Durieux\Mis documentos\1063 - P = FAU\M - 47 - Frasco piedras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86000"/>
            <a:ext cx="4214834" cy="4214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9"/>
            <a:ext cx="4992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Piedras en un frasco</a:t>
            </a:r>
          </a:p>
          <a:p>
            <a:r>
              <a:rPr lang="es-ES" sz="2400" dirty="0" smtClean="0"/>
              <a:t>(Bien acomodadas y en contacto</a:t>
            </a:r>
          </a:p>
          <a:p>
            <a:r>
              <a:rPr lang="es-ES" sz="2400" dirty="0" smtClean="0"/>
              <a:t>conforman una estructura sólida)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22" name="Picture 2" descr="C:\Documents and Settings\Durieux\Mis documentos\1063 - P = FAU\M - 46 - Frasco pied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787352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9698" name="Picture 2" descr="C:\Documents and Settings\Durieux\Mis documentos\1063 - P = FAU\M - 45 - Hormigón - Inertes Contracció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1"/>
            <a:ext cx="7143749" cy="714379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88394" y="785794"/>
            <a:ext cx="57765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/>
              <a:t>Piedras con exceso de </a:t>
            </a:r>
          </a:p>
          <a:p>
            <a:r>
              <a:rPr lang="es-ES" sz="3000" dirty="0" smtClean="0"/>
              <a:t>Pasta de aglomerante y agua</a:t>
            </a:r>
          </a:p>
          <a:p>
            <a:r>
              <a:rPr lang="es-ES" sz="2400" dirty="0" smtClean="0"/>
              <a:t>(La piedras se separan por el exceso de pasta</a:t>
            </a:r>
          </a:p>
          <a:p>
            <a:r>
              <a:rPr lang="es-ES" sz="2400" dirty="0" smtClean="0"/>
              <a:t>y permite que se produzcan contracciones )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14414" y="2984841"/>
            <a:ext cx="2392963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 smtClean="0"/>
              <a:t>INERTES</a:t>
            </a:r>
          </a:p>
          <a:p>
            <a:pPr algn="ctr"/>
            <a:r>
              <a:rPr lang="es-ES" sz="3000" b="1" dirty="0" smtClean="0"/>
              <a:t>(Clasificación)</a:t>
            </a:r>
            <a:endParaRPr lang="es-ES" sz="3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3889358" y="2428868"/>
            <a:ext cx="357190" cy="207170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4317986" y="2500306"/>
            <a:ext cx="2852127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FINOS (&lt; 6 mm.).</a:t>
            </a:r>
          </a:p>
          <a:p>
            <a:endParaRPr lang="es-ES" sz="2500" dirty="0"/>
          </a:p>
          <a:p>
            <a:r>
              <a:rPr lang="es-ES" sz="2500" dirty="0" smtClean="0"/>
              <a:t>GRUESOS (&gt; 6 mm.).</a:t>
            </a:r>
          </a:p>
          <a:p>
            <a:endParaRPr lang="es-ES" sz="2500" dirty="0"/>
          </a:p>
          <a:p>
            <a:r>
              <a:rPr lang="es-ES" sz="2500" dirty="0" smtClean="0"/>
              <a:t>LIVIANOS.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1472" y="3232192"/>
            <a:ext cx="261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INERTES FINOS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3357554" y="1428736"/>
            <a:ext cx="358322" cy="414340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3849721" y="1643050"/>
            <a:ext cx="49371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ARENA DE RÍO.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500430" y="2523318"/>
            <a:ext cx="50720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     ARENA DE CANTERAS SECAS.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05377" y="3357562"/>
            <a:ext cx="32578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     ARENA DE MÉDANO.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852373" y="4166392"/>
            <a:ext cx="45772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ARENA DE MOLIENDA DE PIEDRA.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857620" y="4952210"/>
            <a:ext cx="28820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POLVO DE LADRILLO.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1064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Arena de rio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0" name="Picture 2" descr="C:\Documents and Settings\Durieux\Mis documentos\1063 - P = FAU\M - 51 - Arena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22" y="1450193"/>
            <a:ext cx="7019940" cy="5264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106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Arena de rio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3794" name="Picture 2" descr="C:\Documents and Settings\Durieux\Mis documentos\1063 - P = FAU\M - 52 - Arena 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119313"/>
            <a:ext cx="42862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592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Banco de arena de rio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5842" name="Picture 2" descr="C:\Documents and Settings\Durieux\Mis documentos\1063 - P = FAU\M - 54 - Arena banco 0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14474"/>
            <a:ext cx="6877064" cy="5157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592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Banco de arena de rio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818" name="Picture 2" descr="C:\Documents and Settings\Durieux\Mis documentos\1063 - P = FAU\M - 53 - Arena banco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52570"/>
            <a:ext cx="6826269" cy="511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214546" y="2570331"/>
            <a:ext cx="46434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s-ES" sz="4800" b="1" dirty="0" smtClean="0">
                <a:solidFill>
                  <a:schemeClr val="bg2">
                    <a:lumMod val="10000"/>
                  </a:schemeClr>
                </a:solidFill>
              </a:rPr>
              <a:t>AGLOMERANTES</a:t>
            </a:r>
          </a:p>
          <a:p>
            <a:endParaRPr lang="es-ES" sz="3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AR" sz="3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386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Barco arenero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6866" name="Picture 2" descr="C:\Documents and Settings\Durieux\Mis documentos\1063 - P = FAU\M - 55 - Barco arenero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7"/>
            <a:ext cx="695329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386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Barco arenero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7890" name="Picture 2" descr="C:\Documents and Settings\Durieux\Mis documentos\1063 - P = FAU\M - 56 - Barco arenero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786610" cy="5089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4141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Yacimiento seco de arena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02" name="Picture 2" descr="C:\Documents and Settings\Durieux\Mis documentos\1063 - P = FAU\M - 68 - Arena yacimiento 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654196"/>
            <a:ext cx="7200900" cy="47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103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Médanos de arena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62" name="Picture 2" descr="C:\Documents and Settings\Durieux\Mis documentos\1063 - P = FAU\M - 59 - Arena medano 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71671" cy="486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103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Médanos de arena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7106" name="Picture 2" descr="C:\Documents and Settings\Durieux\Mis documentos\1063 - P = FAU\M - 64 - Arena médano 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74"/>
            <a:ext cx="6858028" cy="5143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4706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Arena de molienda de piedra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3250" name="Picture 2" descr="C:\Documents and Settings\Durieux\Mis documentos\1063 - P = FAU\M - 80 - Arena y pìedra de trituració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6784558" cy="509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683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Polvo de ladrillo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2226" name="Picture 2" descr="C:\Documents and Settings\Durieux\Mis documentos\1063 - P = FAU\M - 69 - Polvo ladrill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449" y="1500174"/>
            <a:ext cx="603094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14380" y="3303630"/>
            <a:ext cx="3071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INERTES GRUESOS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4000496" y="2571744"/>
            <a:ext cx="357190" cy="2039666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4635539" y="2620662"/>
            <a:ext cx="3936989" cy="202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CANTO RODADO.</a:t>
            </a:r>
          </a:p>
          <a:p>
            <a:endParaRPr lang="es-ES" sz="2500" dirty="0"/>
          </a:p>
          <a:p>
            <a:r>
              <a:rPr lang="es-ES" sz="2500" dirty="0" smtClean="0"/>
              <a:t>PIEDRA PARTIDA.</a:t>
            </a:r>
          </a:p>
          <a:p>
            <a:endParaRPr lang="es-ES" sz="2500" dirty="0"/>
          </a:p>
          <a:p>
            <a:r>
              <a:rPr lang="es-ES" sz="2500" dirty="0" smtClean="0"/>
              <a:t>CASCOTE DE LADRILLOS.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311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Canto rodado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6322" name="Picture 2" descr="C:\Documents and Settings\Durieux\Mis documentos\1063 - P = FAU\M - 88 - Canto rodado 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6572280" cy="4929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4057" y="642918"/>
            <a:ext cx="2311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Canto rodado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5298" name="Picture 2" descr="C:\Documents and Settings\Durieux\Mis documentos\1063 - P = FAU\M - 87 - Canto rodado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47788"/>
            <a:ext cx="5503161" cy="501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008800" y="2040333"/>
            <a:ext cx="3420720" cy="4174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600" dirty="0" smtClean="0">
                <a:latin typeface="Arial Narrow" pitchFamily="34" charset="0"/>
              </a:rPr>
              <a:t>  </a:t>
            </a:r>
            <a:r>
              <a:rPr lang="es-ES" sz="2600" b="1" dirty="0" smtClean="0">
                <a:solidFill>
                  <a:srgbClr val="FF0000"/>
                </a:solidFill>
                <a:latin typeface="Arial Narrow" pitchFamily="34" charset="0"/>
              </a:rPr>
              <a:t>AGLOMERANTES</a:t>
            </a: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600" dirty="0" smtClean="0">
                <a:latin typeface="Arial Narrow" pitchFamily="34" charset="0"/>
              </a:rPr>
              <a:t>  INERTES</a:t>
            </a:r>
            <a:r>
              <a:rPr lang="es-ES" sz="2800" dirty="0" smtClean="0">
                <a:latin typeface="Arial Narrow" pitchFamily="34" charset="0"/>
              </a:rPr>
              <a:t> </a:t>
            </a: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800" dirty="0" smtClean="0">
                <a:latin typeface="Arial Narrow" pitchFamily="34" charset="0"/>
              </a:rPr>
              <a:t>  </a:t>
            </a:r>
            <a:r>
              <a:rPr lang="es-ES" sz="2600" dirty="0" smtClean="0">
                <a:latin typeface="Arial Narrow" pitchFamily="34" charset="0"/>
              </a:rPr>
              <a:t>AGUA</a:t>
            </a:r>
            <a:endParaRPr lang="es-ES" sz="2600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857224" y="2285992"/>
            <a:ext cx="3000396" cy="3000396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 Narrow" pitchFamily="34" charset="0"/>
              </a:rPr>
              <a:t/>
            </a:r>
            <a:br>
              <a:rPr lang="es-AR" dirty="0" smtClean="0">
                <a:latin typeface="Arial Narrow" pitchFamily="34" charset="0"/>
              </a:rPr>
            </a:br>
            <a:r>
              <a:rPr lang="es-AR" sz="2800" dirty="0" smtClean="0">
                <a:latin typeface="Arial Narrow" pitchFamily="34" charset="0"/>
              </a:rPr>
              <a:t>MATERIALES COMPONENTES</a:t>
            </a:r>
            <a:br>
              <a:rPr lang="es-AR" sz="2800" dirty="0" smtClean="0">
                <a:latin typeface="Arial Narrow" pitchFamily="34" charset="0"/>
              </a:rPr>
            </a:br>
            <a:endParaRPr lang="es-ES" sz="2800" dirty="0">
              <a:latin typeface="Arial Narrow" pitchFamily="34" charset="0"/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6693350" y="2143116"/>
            <a:ext cx="183028" cy="10715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836226" y="2143116"/>
            <a:ext cx="1236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Cales</a:t>
            </a:r>
          </a:p>
          <a:p>
            <a:r>
              <a:rPr lang="es-ES" sz="2200" dirty="0" smtClean="0">
                <a:latin typeface="Arial Narrow" pitchFamily="34" charset="0"/>
              </a:rPr>
              <a:t>Cementos</a:t>
            </a:r>
          </a:p>
          <a:p>
            <a:r>
              <a:rPr lang="es-ES" sz="2200" dirty="0" smtClean="0">
                <a:latin typeface="Arial Narrow" pitchFamily="34" charset="0"/>
              </a:rPr>
              <a:t>Yesos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715040" y="3429000"/>
            <a:ext cx="1714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Finos</a:t>
            </a:r>
          </a:p>
          <a:p>
            <a:r>
              <a:rPr lang="es-ES" sz="2200" dirty="0" smtClean="0">
                <a:latin typeface="Arial Narrow" pitchFamily="34" charset="0"/>
              </a:rPr>
              <a:t>Gruesos</a:t>
            </a:r>
          </a:p>
          <a:p>
            <a:r>
              <a:rPr lang="es-ES" sz="2200" dirty="0" smtClean="0">
                <a:latin typeface="Arial Narrow" pitchFamily="34" charset="0"/>
              </a:rPr>
              <a:t>Livianos</a:t>
            </a:r>
          </a:p>
        </p:txBody>
      </p:sp>
      <p:sp>
        <p:nvSpPr>
          <p:cNvPr id="21" name="20 Abrir llave"/>
          <p:cNvSpPr/>
          <p:nvPr/>
        </p:nvSpPr>
        <p:spPr>
          <a:xfrm>
            <a:off x="5583621" y="3429000"/>
            <a:ext cx="182996" cy="10715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3869077" y="2143116"/>
            <a:ext cx="254466" cy="350046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49898" y="928670"/>
            <a:ext cx="46793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u="sng" dirty="0" smtClean="0"/>
              <a:t>MORTEROS Y HORMIGONES: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3857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Piedra partida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Durieux\Mis documentos\1063 - P = FAU\M - 82 - Molienda pied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95" y="1466850"/>
            <a:ext cx="8054671" cy="510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3857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Piedra partida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Durieux\Mis documentos\1063 - P = FAU\M - 85 -Trituración piedras 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76" y="1714488"/>
            <a:ext cx="835976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3195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Cascote de ladrillos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8370" name="Picture 2" descr="C:\Documents and Settings\Durieux\Mis documentos\1063 - P = FAU\M - 90 - Cascote ladrill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43466"/>
            <a:ext cx="6834202" cy="537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52381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Picadora de cascote de ladrillos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9394" name="Picture 2" descr="C:\Documents and Settings\Durieux\Mis documentos\1063 - P = FAU\M - 91 - Cascot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108" y="1643050"/>
            <a:ext cx="778298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14348" y="3303630"/>
            <a:ext cx="30304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INERTES LIVIANOS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4000496" y="2571744"/>
            <a:ext cx="357190" cy="2039666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4564101" y="2571744"/>
            <a:ext cx="4079865" cy="209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GRANULADO VOLCÁNICO.</a:t>
            </a:r>
          </a:p>
          <a:p>
            <a:endParaRPr lang="es-ES" sz="2500" dirty="0"/>
          </a:p>
          <a:p>
            <a:r>
              <a:rPr lang="es-ES" sz="2500" dirty="0" smtClean="0"/>
              <a:t>ARCILLA EXPANDIDA.</a:t>
            </a:r>
          </a:p>
          <a:p>
            <a:endParaRPr lang="es-ES" sz="2500" dirty="0"/>
          </a:p>
          <a:p>
            <a:r>
              <a:rPr lang="es-ES" sz="2500" dirty="0" smtClean="0"/>
              <a:t>POLIESTIRENO EXPANDIDO.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0418" name="Picture 2" descr="C:\Documents and Settings\Durieux\Mis documentos\1063 - P = FAU\M - 101 - Perlita 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24" y="1428736"/>
            <a:ext cx="6858000" cy="51435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65495" y="642918"/>
            <a:ext cx="7732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Granulado volcánico:  Vermiculita  </a:t>
            </a:r>
            <a:r>
              <a:rPr lang="es-ES" sz="2400" dirty="0" smtClean="0"/>
              <a:t>(60 a 140 Kg/m3)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5407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Granulado volcánico:  Vermiculita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4514" name="Picture 2" descr="C:\Documents and Settings\Durieux\Mis documentos\1063 - P = FAU\M - 105 - Vermiculita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74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703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Granulado volcánico:  Perlita  </a:t>
            </a:r>
            <a:r>
              <a:rPr lang="es-ES" sz="2400" dirty="0" smtClean="0"/>
              <a:t>(30 a 150 Kg/m3)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Durieux\Mis documentos\1063 - P = FAU\M - 609 - perl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294" y="1428736"/>
            <a:ext cx="3219466" cy="4970306"/>
          </a:xfrm>
          <a:prstGeom prst="rect">
            <a:avLst/>
          </a:prstGeom>
          <a:noFill/>
        </p:spPr>
      </p:pic>
      <p:grpSp>
        <p:nvGrpSpPr>
          <p:cNvPr id="10" name="9 Grupo"/>
          <p:cNvGrpSpPr/>
          <p:nvPr/>
        </p:nvGrpSpPr>
        <p:grpSpPr>
          <a:xfrm>
            <a:off x="4071934" y="3357562"/>
            <a:ext cx="785818" cy="142876"/>
            <a:chOff x="0" y="0"/>
            <a:chExt cx="1428759" cy="411840"/>
          </a:xfrm>
          <a:scene3d>
            <a:camera prst="orthographicFront"/>
            <a:lightRig rig="flat" dir="t"/>
          </a:scene3d>
        </p:grpSpPr>
        <p:sp>
          <p:nvSpPr>
            <p:cNvPr id="11" name="10 Rectángulo redondeado"/>
            <p:cNvSpPr/>
            <p:nvPr/>
          </p:nvSpPr>
          <p:spPr>
            <a:xfrm>
              <a:off x="0" y="0"/>
              <a:ext cx="1428759" cy="4118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0104" y="20104"/>
              <a:ext cx="1388551" cy="3716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2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314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Piedra pómez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Durieux\Mis documentos\1063 - P = FAU\M - 604 - Piedra pome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8"/>
            <a:ext cx="6477035" cy="485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314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Piedra pómez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Durieux\Mis documentos\1063 - P = FAU\M - 605 - piedra pome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571" y="1508886"/>
            <a:ext cx="6762453" cy="506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000100" y="1357298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Función de los </a:t>
            </a:r>
          </a:p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AGLOMERANTES:</a:t>
            </a:r>
          </a:p>
          <a:p>
            <a:endParaRPr lang="es-ES" sz="3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AR" sz="3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AR" sz="3000" dirty="0" smtClean="0">
                <a:solidFill>
                  <a:srgbClr val="0070C0"/>
                </a:solidFill>
              </a:rPr>
              <a:t>- Aglutinar las partículas y mantenerlas unidas.</a:t>
            </a:r>
          </a:p>
          <a:p>
            <a:endParaRPr lang="es-ES" sz="3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642918"/>
            <a:ext cx="5397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Arcilla expandida  </a:t>
            </a:r>
            <a:r>
              <a:rPr lang="es-ES" sz="2400" dirty="0" smtClean="0"/>
              <a:t>(325 a 750 Kg./m3)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Durieux\Mis documentos\1063 - P = FAU\M - 606 -arcilla expand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28502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Arcilla expandida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Durieux\Mis documentos\1063 - P = FAU\M - 607 - arcilla-expand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3" y="1379331"/>
            <a:ext cx="6205565" cy="5192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76543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Poliestireno expandido granulado  </a:t>
            </a:r>
            <a:r>
              <a:rPr lang="es-ES" sz="2400" dirty="0" smtClean="0"/>
              <a:t>(10 a 40 Kg./m3)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0658" name="Picture 2" descr="C:\Documents and Settings\Durieux\Mis documentos\1063 - P = FAU\M - 205 - Poliestireno expandido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3"/>
            <a:ext cx="5072098" cy="521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5495" y="642918"/>
            <a:ext cx="68127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dirty="0" smtClean="0"/>
              <a:t>Poliestireno expandido granulado en bolsa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682" name="Picture 2" descr="C:\Documents and Settings\Durieux\Mis documentos\1063 - P = FAU\M - 206 - Poliestireno expandido 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759193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28794" y="2214554"/>
            <a:ext cx="51435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GRANULOMETRÍA</a:t>
            </a:r>
          </a:p>
          <a:p>
            <a:pPr algn="ctr"/>
            <a:r>
              <a:rPr lang="es-ES" sz="3600" dirty="0" smtClean="0"/>
              <a:t>DE LOS INERTES</a:t>
            </a:r>
          </a:p>
          <a:p>
            <a:pPr algn="ctr"/>
            <a:endParaRPr lang="es-AR" sz="3200" dirty="0" smtClean="0"/>
          </a:p>
          <a:p>
            <a:pPr algn="ctr"/>
            <a:r>
              <a:rPr lang="es-AR" sz="3200" dirty="0" smtClean="0"/>
              <a:t>  (Clasificación por tamaño)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Durieux\Escritorio\ZARANDAS\01 - 12-05-09_1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353324" cy="5882659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00962" cy="500066"/>
          </a:xfrm>
        </p:spPr>
        <p:txBody>
          <a:bodyPr>
            <a:noAutofit/>
          </a:bodyPr>
          <a:lstStyle/>
          <a:p>
            <a:pPr algn="l"/>
            <a:r>
              <a:rPr lang="es-AR" sz="3200" dirty="0" smtClean="0"/>
              <a:t>Zarandas:  Gruesas</a:t>
            </a:r>
            <a:endParaRPr lang="es-ES" sz="3200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2" name="Picture 2" descr="C:\Documents and Settings\Durieux\Escritorio\ZARANDAS\02 - 12-05-09_1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481906" cy="598552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857224" y="642918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 smtClean="0"/>
              <a:t>Zarandas:  Finas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 descr="C:\Documents and Settings\Durieux\Escritorio\ZARANDAS\03 - 12-05-09_1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429553" cy="5943642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200" dirty="0" smtClean="0"/>
              <a:t>Zarandas: Apilamiento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C:\Documents and Settings\Durieux\Escritorio\ZARANDAS\05 - 12-05-09_1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253308" cy="5802647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200" dirty="0" smtClean="0"/>
              <a:t>Zarandas: Vista superior en máquina vibrado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0" name="Picture 2" descr="C:\Documents and Settings\Durieux\Escritorio\ZARANDAS\04 - 12-05-09_1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4868226" cy="6085283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15328" cy="357190"/>
          </a:xfrm>
        </p:spPr>
        <p:txBody>
          <a:bodyPr>
            <a:normAutofit fontScale="90000"/>
          </a:bodyPr>
          <a:lstStyle/>
          <a:p>
            <a:pPr algn="l"/>
            <a:r>
              <a:rPr lang="es-AR" sz="3600" dirty="0" smtClean="0"/>
              <a:t>Zarandas: Vibración</a:t>
            </a:r>
            <a:r>
              <a:rPr lang="es-AR" dirty="0" smtClean="0"/>
              <a:t/>
            </a:r>
            <a:br>
              <a:rPr lang="es-AR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00166" y="2737490"/>
            <a:ext cx="2854499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 smtClean="0"/>
              <a:t>TIPOS DE </a:t>
            </a:r>
          </a:p>
          <a:p>
            <a:pPr algn="ctr"/>
            <a:r>
              <a:rPr lang="es-ES" sz="3000" b="1" dirty="0" smtClean="0"/>
              <a:t>AGLOMERANTES</a:t>
            </a:r>
          </a:p>
          <a:p>
            <a:pPr algn="ctr"/>
            <a:r>
              <a:rPr lang="es-ES" sz="3000" b="1" dirty="0" smtClean="0"/>
              <a:t>(Clasificación)</a:t>
            </a:r>
            <a:endParaRPr lang="es-ES" sz="3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4558338" y="2428868"/>
            <a:ext cx="357190" cy="207170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4986966" y="2484634"/>
            <a:ext cx="1736886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CALES.</a:t>
            </a:r>
          </a:p>
          <a:p>
            <a:endParaRPr lang="es-ES" sz="2500" dirty="0"/>
          </a:p>
          <a:p>
            <a:r>
              <a:rPr lang="es-ES" sz="2500" dirty="0" smtClean="0"/>
              <a:t>CEMENTOS.</a:t>
            </a:r>
          </a:p>
          <a:p>
            <a:endParaRPr lang="es-ES" sz="2500" dirty="0"/>
          </a:p>
          <a:p>
            <a:r>
              <a:rPr lang="es-ES" sz="2500" dirty="0" smtClean="0"/>
              <a:t>YESOS.</a:t>
            </a:r>
            <a:endParaRPr lang="es-E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571868" y="2570331"/>
            <a:ext cx="3286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s-ES" sz="4800" b="1" dirty="0" smtClean="0">
                <a:solidFill>
                  <a:schemeClr val="bg2">
                    <a:lumMod val="10000"/>
                  </a:schemeClr>
                </a:solidFill>
              </a:rPr>
              <a:t>AGUA</a:t>
            </a:r>
            <a:endParaRPr lang="es-AR" sz="3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008800" y="2040333"/>
            <a:ext cx="3420720" cy="4174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600" dirty="0" smtClean="0">
                <a:latin typeface="Arial Narrow" pitchFamily="34" charset="0"/>
              </a:rPr>
              <a:t>  AGLOMERANTES</a:t>
            </a: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600" dirty="0" smtClean="0">
                <a:latin typeface="Arial Narrow" pitchFamily="34" charset="0"/>
              </a:rPr>
              <a:t>  INERTES</a:t>
            </a:r>
            <a:r>
              <a:rPr lang="es-ES" sz="2800" dirty="0" smtClean="0">
                <a:latin typeface="Arial Narrow" pitchFamily="34" charset="0"/>
              </a:rPr>
              <a:t> </a:t>
            </a: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endParaRPr lang="es-ES" sz="2800" dirty="0" smtClean="0">
              <a:latin typeface="Arial Narrow" pitchFamily="34" charset="0"/>
            </a:endParaRPr>
          </a:p>
          <a:p>
            <a:pPr marL="514350" indent="-514350"/>
            <a:r>
              <a:rPr lang="es-ES" sz="2800" dirty="0" smtClean="0">
                <a:latin typeface="Arial Narrow" pitchFamily="34" charset="0"/>
              </a:rPr>
              <a:t>  </a:t>
            </a:r>
            <a:r>
              <a:rPr lang="es-ES" sz="2600" b="1" dirty="0" smtClean="0">
                <a:solidFill>
                  <a:srgbClr val="FF0000"/>
                </a:solidFill>
                <a:latin typeface="Arial Narrow" pitchFamily="34" charset="0"/>
              </a:rPr>
              <a:t>AGUA</a:t>
            </a:r>
            <a:endParaRPr lang="es-ES" sz="2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857224" y="2285992"/>
            <a:ext cx="3000396" cy="3000396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 Narrow" pitchFamily="34" charset="0"/>
              </a:rPr>
              <a:t/>
            </a:r>
            <a:br>
              <a:rPr lang="es-AR" dirty="0" smtClean="0">
                <a:latin typeface="Arial Narrow" pitchFamily="34" charset="0"/>
              </a:rPr>
            </a:br>
            <a:r>
              <a:rPr lang="es-AR" sz="2800" dirty="0" smtClean="0">
                <a:latin typeface="Arial Narrow" pitchFamily="34" charset="0"/>
              </a:rPr>
              <a:t>MATERIALES COMPONENTES</a:t>
            </a:r>
            <a:br>
              <a:rPr lang="es-AR" sz="2800" dirty="0" smtClean="0">
                <a:latin typeface="Arial Narrow" pitchFamily="34" charset="0"/>
              </a:rPr>
            </a:br>
            <a:endParaRPr lang="es-ES" sz="2800" dirty="0">
              <a:latin typeface="Arial Narrow" pitchFamily="34" charset="0"/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6693350" y="2143116"/>
            <a:ext cx="183028" cy="10715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836226" y="2143116"/>
            <a:ext cx="1236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Cales</a:t>
            </a:r>
          </a:p>
          <a:p>
            <a:r>
              <a:rPr lang="es-ES" sz="2200" dirty="0" smtClean="0">
                <a:latin typeface="Arial Narrow" pitchFamily="34" charset="0"/>
              </a:rPr>
              <a:t>Cementos</a:t>
            </a:r>
          </a:p>
          <a:p>
            <a:r>
              <a:rPr lang="es-ES" sz="2200" dirty="0" smtClean="0">
                <a:latin typeface="Arial Narrow" pitchFamily="34" charset="0"/>
              </a:rPr>
              <a:t>Yesos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715040" y="3429000"/>
            <a:ext cx="1714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latin typeface="Arial Narrow" pitchFamily="34" charset="0"/>
              </a:rPr>
              <a:t>Finos</a:t>
            </a:r>
          </a:p>
          <a:p>
            <a:r>
              <a:rPr lang="es-ES" sz="2200" dirty="0" smtClean="0">
                <a:latin typeface="Arial Narrow" pitchFamily="34" charset="0"/>
              </a:rPr>
              <a:t>Gruesos</a:t>
            </a:r>
          </a:p>
          <a:p>
            <a:r>
              <a:rPr lang="es-ES" sz="2200" dirty="0" smtClean="0">
                <a:latin typeface="Arial Narrow" pitchFamily="34" charset="0"/>
              </a:rPr>
              <a:t>Livianos</a:t>
            </a:r>
          </a:p>
        </p:txBody>
      </p:sp>
      <p:sp>
        <p:nvSpPr>
          <p:cNvPr id="21" name="20 Abrir llave"/>
          <p:cNvSpPr/>
          <p:nvPr/>
        </p:nvSpPr>
        <p:spPr>
          <a:xfrm>
            <a:off x="5583621" y="3429000"/>
            <a:ext cx="182996" cy="10715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3869077" y="2143116"/>
            <a:ext cx="254466" cy="350046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49898" y="928670"/>
            <a:ext cx="46793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u="sng" dirty="0" smtClean="0"/>
              <a:t>MORTEROS Y HORMIGONES: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928662" y="1285860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Funciones del </a:t>
            </a:r>
          </a:p>
          <a:p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</a:rPr>
              <a:t>AGUA:</a:t>
            </a:r>
          </a:p>
          <a:p>
            <a:endParaRPr lang="es-ES" sz="3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s-AR" sz="3000" dirty="0" smtClean="0">
                <a:solidFill>
                  <a:srgbClr val="0070C0"/>
                </a:solidFill>
              </a:rPr>
              <a:t>Plastificar la mezcla.</a:t>
            </a:r>
          </a:p>
          <a:p>
            <a:pPr>
              <a:buFontTx/>
              <a:buChar char="-"/>
            </a:pPr>
            <a:endParaRPr lang="es-AR" sz="30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s-AR" sz="3000" dirty="0" smtClean="0">
                <a:solidFill>
                  <a:srgbClr val="0070C0"/>
                </a:solidFill>
              </a:rPr>
              <a:t> Producir la reacción química del aglomerante,       </a:t>
            </a:r>
          </a:p>
          <a:p>
            <a:r>
              <a:rPr lang="es-AR" sz="3000" dirty="0" smtClean="0">
                <a:solidFill>
                  <a:srgbClr val="0070C0"/>
                </a:solidFill>
              </a:rPr>
              <a:t>     para que se realice el proceso de fraguado y</a:t>
            </a:r>
          </a:p>
          <a:p>
            <a:r>
              <a:rPr lang="es-AR" sz="3000" dirty="0" smtClean="0">
                <a:solidFill>
                  <a:srgbClr val="0070C0"/>
                </a:solidFill>
              </a:rPr>
              <a:t>     endurecimiento de la mezcla.</a:t>
            </a:r>
            <a:endParaRPr lang="es-ES" sz="3000" dirty="0" smtClean="0">
              <a:solidFill>
                <a:srgbClr val="0070C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08042" y="3000372"/>
            <a:ext cx="192392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 smtClean="0"/>
              <a:t>AGUA</a:t>
            </a:r>
          </a:p>
          <a:p>
            <a:pPr algn="ctr"/>
            <a:r>
              <a:rPr lang="es-ES" sz="2400" b="1" dirty="0" smtClean="0"/>
              <a:t>(Condiciones)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Abrir llave"/>
          <p:cNvSpPr/>
          <p:nvPr/>
        </p:nvSpPr>
        <p:spPr>
          <a:xfrm>
            <a:off x="3144372" y="1857364"/>
            <a:ext cx="357190" cy="3191487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3500430" y="1906284"/>
            <a:ext cx="5214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CALIDAD.</a:t>
            </a:r>
          </a:p>
          <a:p>
            <a:endParaRPr lang="es-ES" sz="2500" dirty="0"/>
          </a:p>
          <a:p>
            <a:r>
              <a:rPr lang="es-ES" sz="2500" dirty="0" smtClean="0"/>
              <a:t>TEMPERATURA.</a:t>
            </a:r>
          </a:p>
          <a:p>
            <a:endParaRPr lang="es-ES" sz="2500" dirty="0"/>
          </a:p>
          <a:p>
            <a:r>
              <a:rPr lang="es-ES" sz="2500" dirty="0" smtClean="0"/>
              <a:t>NO CONTENER SALES.</a:t>
            </a:r>
          </a:p>
          <a:p>
            <a:endParaRPr lang="es-ES" sz="2500" dirty="0"/>
          </a:p>
          <a:p>
            <a:r>
              <a:rPr lang="es-ES" sz="2500" dirty="0" smtClean="0"/>
              <a:t>NO CONTENER IMPUREZAS</a:t>
            </a:r>
          </a:p>
          <a:p>
            <a:r>
              <a:rPr lang="es-ES" sz="2400" dirty="0" smtClean="0"/>
              <a:t>(Materia orgánica, arcilla, etc.).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10" y="2071678"/>
            <a:ext cx="78581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RELACIÓN  AGUA-CEMENTO</a:t>
            </a:r>
          </a:p>
          <a:p>
            <a:pPr algn="ctr"/>
            <a:endParaRPr lang="es-AR" sz="3000" b="1" dirty="0" smtClean="0"/>
          </a:p>
          <a:p>
            <a:pPr algn="ctr"/>
            <a:r>
              <a:rPr lang="es-AR" sz="3600" dirty="0" smtClean="0">
                <a:latin typeface="Arial Narrow" pitchFamily="34" charset="0"/>
              </a:rPr>
              <a:t>(Litros de agua / Kg. de Cemento)</a:t>
            </a:r>
            <a:endParaRPr lang="es-ES" sz="3600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28794" y="1428736"/>
            <a:ext cx="5357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ADITIVOS</a:t>
            </a:r>
            <a:endParaRPr lang="es-AR" sz="4400" b="1" dirty="0" smtClean="0"/>
          </a:p>
          <a:p>
            <a:pPr algn="ctr"/>
            <a:r>
              <a:rPr lang="es-AR" sz="3600" dirty="0" smtClean="0"/>
              <a:t>En Morteros y Hormigones:</a:t>
            </a:r>
          </a:p>
          <a:p>
            <a:pPr algn="ctr"/>
            <a:endParaRPr lang="es-AR" sz="2800" b="1" dirty="0" smtClean="0"/>
          </a:p>
          <a:p>
            <a:pPr algn="ctr"/>
            <a:endParaRPr lang="es-AR" sz="2800" b="1" dirty="0" smtClean="0"/>
          </a:p>
          <a:p>
            <a:pPr algn="ctr"/>
            <a:r>
              <a:rPr lang="es-AR" sz="3200" dirty="0" smtClean="0"/>
              <a:t>Productos que se agregan</a:t>
            </a:r>
          </a:p>
          <a:p>
            <a:pPr algn="ctr"/>
            <a:r>
              <a:rPr lang="es-AR" sz="3200" dirty="0" smtClean="0"/>
              <a:t>para modificar/mejorar propiedades</a:t>
            </a:r>
          </a:p>
          <a:p>
            <a:pPr algn="ctr"/>
            <a:endParaRPr lang="es-ES" sz="28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6 Imagen" descr="nuevo-3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28794" y="785794"/>
            <a:ext cx="564360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ADITIVOS</a:t>
            </a:r>
            <a:endParaRPr lang="es-AR" sz="3600" b="1" dirty="0" smtClean="0"/>
          </a:p>
          <a:p>
            <a:pPr algn="ctr"/>
            <a:r>
              <a:rPr lang="es-AR" sz="2400" dirty="0" smtClean="0"/>
              <a:t>Para Morteros y Hormigones</a:t>
            </a:r>
          </a:p>
          <a:p>
            <a:pPr algn="ctr"/>
            <a:endParaRPr lang="es-AR" sz="2800" b="1" dirty="0" smtClean="0"/>
          </a:p>
          <a:p>
            <a:r>
              <a:rPr lang="es-AR" sz="2800" dirty="0" smtClean="0"/>
              <a:t>              - HIDRÓFUGOS</a:t>
            </a:r>
          </a:p>
          <a:p>
            <a:endParaRPr lang="es-AR" sz="2800" dirty="0" smtClean="0"/>
          </a:p>
          <a:p>
            <a:r>
              <a:rPr lang="es-AR" sz="2800" dirty="0" smtClean="0"/>
              <a:t>              - PLASTIFICANTES</a:t>
            </a:r>
          </a:p>
          <a:p>
            <a:endParaRPr lang="es-AR" sz="2800" dirty="0" smtClean="0"/>
          </a:p>
          <a:p>
            <a:r>
              <a:rPr lang="es-AR" sz="2800" dirty="0" smtClean="0"/>
              <a:t>              - ACELERANTE DE FREAGÜE</a:t>
            </a:r>
          </a:p>
          <a:p>
            <a:endParaRPr lang="es-AR" sz="2800" dirty="0" smtClean="0"/>
          </a:p>
          <a:p>
            <a:r>
              <a:rPr lang="es-AR" sz="2800" dirty="0" smtClean="0"/>
              <a:t>              - RETARDADOR DE FRAGÜE</a:t>
            </a:r>
          </a:p>
          <a:p>
            <a:endParaRPr lang="es-AR" sz="2800" dirty="0" smtClean="0"/>
          </a:p>
          <a:p>
            <a:r>
              <a:rPr lang="es-AR" sz="2800" dirty="0" smtClean="0"/>
              <a:t>              - OTROS</a:t>
            </a:r>
          </a:p>
          <a:p>
            <a:endParaRPr lang="es-AR" sz="2400" dirty="0" smtClean="0"/>
          </a:p>
          <a:p>
            <a:endParaRPr lang="es-AR" sz="2400" b="1" dirty="0" smtClean="0"/>
          </a:p>
          <a:p>
            <a:endParaRPr lang="es-AR" sz="2400" b="1" dirty="0" smtClean="0"/>
          </a:p>
          <a:p>
            <a:endParaRPr lang="es-AR" sz="2400" b="1" dirty="0" smtClean="0"/>
          </a:p>
          <a:p>
            <a:endParaRPr lang="es-AR" sz="2400" b="1" dirty="0" smtClean="0"/>
          </a:p>
          <a:p>
            <a:endParaRPr lang="es-AR" sz="2400" b="1" dirty="0" smtClean="0"/>
          </a:p>
          <a:p>
            <a:pPr algn="ctr"/>
            <a:endParaRPr lang="es-AR" sz="2800" b="1" dirty="0" smtClean="0"/>
          </a:p>
          <a:p>
            <a:endParaRPr lang="es-AR" sz="2800" b="1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357166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6 Imagen" descr="nuevo-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281" y="1"/>
            <a:ext cx="1928827" cy="3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51214" y="1275126"/>
            <a:ext cx="84213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dirty="0" smtClean="0">
                <a:latin typeface="Arial Narrow" pitchFamily="34" charset="0"/>
              </a:rPr>
              <a:t>Definición de Morteros y Hormigones. Composición.</a:t>
            </a:r>
          </a:p>
          <a:p>
            <a:pPr>
              <a:buFontTx/>
              <a:buChar char="-"/>
            </a:pPr>
            <a:endParaRPr lang="es-ES" sz="2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 Narrow" pitchFamily="34" charset="0"/>
              </a:rPr>
              <a:t> Fragüado y Endurecimiento: Conceptos, tiempos con cemento portland normal.</a:t>
            </a:r>
          </a:p>
          <a:p>
            <a:pPr>
              <a:buFontTx/>
              <a:buChar char="-"/>
            </a:pPr>
            <a:endParaRPr lang="es-ES" sz="2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 Narrow" pitchFamily="34" charset="0"/>
              </a:rPr>
              <a:t> Materiales componentes:  Funciones. Diferentes tipos y propiedades que les confieren</a:t>
            </a:r>
          </a:p>
          <a:p>
            <a:r>
              <a:rPr lang="es-ES" sz="2000" dirty="0" smtClean="0">
                <a:latin typeface="Arial Narrow" pitchFamily="34" charset="0"/>
              </a:rPr>
              <a:t>  a los morteros y hormigones.</a:t>
            </a:r>
          </a:p>
          <a:p>
            <a:endParaRPr lang="es-ES" sz="2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 Narrow" pitchFamily="34" charset="0"/>
              </a:rPr>
              <a:t> Inertes livianos: Usos.</a:t>
            </a:r>
          </a:p>
          <a:p>
            <a:pPr>
              <a:buFontTx/>
              <a:buChar char="-"/>
            </a:pPr>
            <a:endParaRPr lang="es-ES" sz="2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 Narrow" pitchFamily="34" charset="0"/>
              </a:rPr>
              <a:t> Granulometría de los inertes: Concepto. Relación con la compacidad. Importancia.</a:t>
            </a:r>
          </a:p>
          <a:p>
            <a:pPr>
              <a:buFontTx/>
              <a:buChar char="-"/>
            </a:pPr>
            <a:endParaRPr lang="es-ES" sz="2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 Narrow" pitchFamily="34" charset="0"/>
              </a:rPr>
              <a:t> Agua: Condiciones que debe reunir.</a:t>
            </a:r>
          </a:p>
          <a:p>
            <a:endParaRPr lang="es-ES" sz="2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 Narrow" pitchFamily="34" charset="0"/>
              </a:rPr>
              <a:t> Relación agua-cemento.</a:t>
            </a:r>
          </a:p>
          <a:p>
            <a:pPr>
              <a:buFontTx/>
              <a:buChar char="-"/>
            </a:pPr>
            <a:endParaRPr lang="es-ES" sz="2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smtClean="0">
                <a:latin typeface="Arial Narrow" pitchFamily="34" charset="0"/>
              </a:rPr>
              <a:t>Aditivos</a:t>
            </a:r>
            <a:r>
              <a:rPr lang="es-ES" sz="2000" dirty="0" smtClean="0">
                <a:latin typeface="Arial Narrow" pitchFamily="34" charset="0"/>
              </a:rPr>
              <a:t>: Concepto.</a:t>
            </a:r>
          </a:p>
          <a:p>
            <a:endParaRPr lang="es-ES" sz="2000" dirty="0" smtClean="0">
              <a:latin typeface="Arial Narrow" pitchFamily="34" charset="0"/>
            </a:endParaRPr>
          </a:p>
          <a:p>
            <a:endParaRPr lang="es-ES" sz="2000" dirty="0" smtClean="0">
              <a:latin typeface="Arial Narrow" pitchFamily="34" charset="0"/>
            </a:endParaRPr>
          </a:p>
          <a:p>
            <a:endParaRPr lang="es-ES" sz="2000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9547"/>
            <a:ext cx="9144000" cy="1428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1312" y="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MORTEROS Y HORMIGONES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714348" y="571480"/>
            <a:ext cx="7572428" cy="642942"/>
          </a:xfrm>
        </p:spPr>
        <p:txBody>
          <a:bodyPr>
            <a:normAutofit/>
          </a:bodyPr>
          <a:lstStyle/>
          <a:p>
            <a:pPr algn="l"/>
            <a:r>
              <a:rPr lang="es-AR" sz="2400" u="sng" dirty="0" smtClean="0"/>
              <a:t>Resumen conceptos principales:</a:t>
            </a:r>
            <a:endParaRPr lang="es-E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1140</Words>
  <Application>Microsoft Office PowerPoint</Application>
  <PresentationFormat>Presentación en pantalla (4:3)</PresentationFormat>
  <Paragraphs>452</Paragraphs>
  <Slides>97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97</vt:i4>
      </vt:variant>
    </vt:vector>
  </HeadingPairs>
  <TitlesOfParts>
    <vt:vector size="98" baseType="lpstr">
      <vt:lpstr>Tema de Office</vt:lpstr>
      <vt:lpstr>Diapositiva 1</vt:lpstr>
      <vt:lpstr>Diapositiva 2</vt:lpstr>
      <vt:lpstr> MATERIALES COMPONENTES </vt:lpstr>
      <vt:lpstr> COMPOSICIÓN BÁSICA </vt:lpstr>
      <vt:lpstr>Diapositiva 5</vt:lpstr>
      <vt:lpstr>Diapositiva 6</vt:lpstr>
      <vt:lpstr> MATERIALES COMPONENTES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 MATERIALES COMPONENTES 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Zarandas:  Gruesas</vt:lpstr>
      <vt:lpstr>Diapositiva 86</vt:lpstr>
      <vt:lpstr>Zarandas: Apilamiento</vt:lpstr>
      <vt:lpstr>Zarandas: Vista superior en máquina vibrado</vt:lpstr>
      <vt:lpstr>Zarandas: Vibración </vt:lpstr>
      <vt:lpstr>Diapositiva 90</vt:lpstr>
      <vt:lpstr> MATERIALES COMPONENTES </vt:lpstr>
      <vt:lpstr>Diapositiva 92</vt:lpstr>
      <vt:lpstr>Diapositiva 93</vt:lpstr>
      <vt:lpstr>Diapositiva 94</vt:lpstr>
      <vt:lpstr>Diapositiva 95</vt:lpstr>
      <vt:lpstr>Diapositiva 96</vt:lpstr>
      <vt:lpstr>Resumen conceptos principales:</vt:lpstr>
    </vt:vector>
  </TitlesOfParts>
  <Company>Obrarsa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Noberto Durieux</dc:creator>
  <cp:lastModifiedBy>Pc</cp:lastModifiedBy>
  <cp:revision>142</cp:revision>
  <dcterms:created xsi:type="dcterms:W3CDTF">2009-05-08T13:40:33Z</dcterms:created>
  <dcterms:modified xsi:type="dcterms:W3CDTF">2013-05-11T01:22:50Z</dcterms:modified>
</cp:coreProperties>
</file>